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51" r:id="rId1"/>
    <p:sldMasterId id="2147483752" r:id="rId2"/>
  </p:sldMasterIdLst>
  <p:notesMasterIdLst>
    <p:notesMasterId r:id="rId4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Lst>
  <p:sldSz cx="9144000" cy="5143500" type="screen16x9"/>
  <p:notesSz cx="6858000" cy="9144000"/>
  <p:embeddedFontLst>
    <p:embeddedFont>
      <p:font typeface="Comfortaa" panose="020B0604020202020204" charset="0"/>
      <p:regular r:id="rId50"/>
      <p:bold r:id="rId51"/>
    </p:embeddedFont>
    <p:embeddedFont>
      <p:font typeface="EB Garamond" panose="020B0604020202020204" charset="0"/>
      <p:regular r:id="rId52"/>
      <p:bold r:id="rId53"/>
      <p:italic r:id="rId54"/>
      <p:boldItalic r:id="rId55"/>
    </p:embeddedFont>
    <p:embeddedFont>
      <p:font typeface="Inconsolata" panose="020B0604020202020204" charset="0"/>
      <p:regular r:id="rId56"/>
      <p:bold r:id="rId57"/>
    </p:embeddedFont>
    <p:embeddedFont>
      <p:font typeface="Merriweather" panose="020B0604020202020204" charset="0"/>
      <p:regular r:id="rId58"/>
      <p:bold r:id="rId59"/>
      <p:italic r:id="rId60"/>
      <p:boldItalic r:id="rId61"/>
    </p:embeddedFont>
    <p:embeddedFont>
      <p:font typeface="Roboto" panose="020B0604020202020204" charset="0"/>
      <p:regular r:id="rId62"/>
      <p:bold r:id="rId63"/>
      <p:italic r:id="rId64"/>
      <p:boldItalic r:id="rId65"/>
    </p:embeddedFont>
    <p:embeddedFont>
      <p:font typeface="Roboto Light" panose="020B0604020202020204" charset="0"/>
      <p:regular r:id="rId66"/>
      <p:bold r:id="rId67"/>
      <p:italic r:id="rId68"/>
      <p:boldItalic r:id="rId69"/>
    </p:embeddedFont>
    <p:embeddedFont>
      <p:font typeface="Roboto Medium" panose="020B0604020202020204" charset="0"/>
      <p:regular r:id="rId70"/>
      <p:bold r:id="rId71"/>
      <p:italic r:id="rId72"/>
      <p:boldItalic r:id="rId73"/>
    </p:embeddedFont>
    <p:embeddedFont>
      <p:font typeface="Roboto Thin" panose="020B0604020202020204"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247">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4F400B2-7552-49EF-99A1-32310935A0A1}">
  <a:tblStyle styleId="{94F400B2-7552-49EF-99A1-32310935A0A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5" d="100"/>
          <a:sy n="135" d="100"/>
        </p:scale>
        <p:origin x="222" y="114"/>
      </p:cViewPr>
      <p:guideLst>
        <p:guide orient="horz" pos="2247"/>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4.fntdata"/><Relationship Id="rId68" Type="http://schemas.openxmlformats.org/officeDocument/2006/relationships/font" Target="fonts/font19.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4.fntdata"/><Relationship Id="rId58" Type="http://schemas.openxmlformats.org/officeDocument/2006/relationships/font" Target="fonts/font9.fntdata"/><Relationship Id="rId74" Type="http://schemas.openxmlformats.org/officeDocument/2006/relationships/font" Target="fonts/font25.fntdata"/><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12.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font" Target="fonts/font20.fntdata"/><Relationship Id="rId77" Type="http://schemas.openxmlformats.org/officeDocument/2006/relationships/font" Target="fonts/font28.fntdata"/><Relationship Id="rId8" Type="http://schemas.openxmlformats.org/officeDocument/2006/relationships/slide" Target="slides/slide6.xml"/><Relationship Id="rId51" Type="http://schemas.openxmlformats.org/officeDocument/2006/relationships/font" Target="fonts/font2.fntdata"/><Relationship Id="rId72" Type="http://schemas.openxmlformats.org/officeDocument/2006/relationships/font" Target="fonts/font23.fntdata"/><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font" Target="fonts/font21.fntdata"/><Relationship Id="rId75"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73" Type="http://schemas.openxmlformats.org/officeDocument/2006/relationships/font" Target="fonts/font24.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1.fntdata"/><Relationship Id="rId55" Type="http://schemas.openxmlformats.org/officeDocument/2006/relationships/font" Target="fonts/font6.fntdata"/><Relationship Id="rId76" Type="http://schemas.openxmlformats.org/officeDocument/2006/relationships/font" Target="fonts/font27.fntdata"/><Relationship Id="rId7" Type="http://schemas.openxmlformats.org/officeDocument/2006/relationships/slide" Target="slides/slide5.xml"/><Relationship Id="rId71" Type="http://schemas.openxmlformats.org/officeDocument/2006/relationships/font" Target="fonts/font2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2"/>
        <p:cNvGrpSpPr/>
        <p:nvPr/>
      </p:nvGrpSpPr>
      <p:grpSpPr>
        <a:xfrm>
          <a:off x="0" y="0"/>
          <a:ext cx="0" cy="0"/>
          <a:chOff x="0" y="0"/>
          <a:chExt cx="0" cy="0"/>
        </a:xfrm>
      </p:grpSpPr>
      <p:sp>
        <p:nvSpPr>
          <p:cNvPr id="2033" name="Google Shape;2033;g4789b2c72f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4" name="Google Shape;2034;g4789b2c72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0"/>
        <p:cNvGrpSpPr/>
        <p:nvPr/>
      </p:nvGrpSpPr>
      <p:grpSpPr>
        <a:xfrm>
          <a:off x="0" y="0"/>
          <a:ext cx="0" cy="0"/>
          <a:chOff x="0" y="0"/>
          <a:chExt cx="0" cy="0"/>
        </a:xfrm>
      </p:grpSpPr>
      <p:sp>
        <p:nvSpPr>
          <p:cNvPr id="2131" name="Google Shape;2131;g75441939f8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2" name="Google Shape;2132;g75441939f8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7"/>
        <p:cNvGrpSpPr/>
        <p:nvPr/>
      </p:nvGrpSpPr>
      <p:grpSpPr>
        <a:xfrm>
          <a:off x="0" y="0"/>
          <a:ext cx="0" cy="0"/>
          <a:chOff x="0" y="0"/>
          <a:chExt cx="0" cy="0"/>
        </a:xfrm>
      </p:grpSpPr>
      <p:sp>
        <p:nvSpPr>
          <p:cNvPr id="2148" name="Google Shape;2148;g75441939f8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9" name="Google Shape;2149;g75441939f8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shutterstock_76941778</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5"/>
        <p:cNvGrpSpPr/>
        <p:nvPr/>
      </p:nvGrpSpPr>
      <p:grpSpPr>
        <a:xfrm>
          <a:off x="0" y="0"/>
          <a:ext cx="0" cy="0"/>
          <a:chOff x="0" y="0"/>
          <a:chExt cx="0" cy="0"/>
        </a:xfrm>
      </p:grpSpPr>
      <p:sp>
        <p:nvSpPr>
          <p:cNvPr id="2156" name="Google Shape;2156;g75441939f8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7" name="Google Shape;2157;g75441939f8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6"/>
        <p:cNvGrpSpPr/>
        <p:nvPr/>
      </p:nvGrpSpPr>
      <p:grpSpPr>
        <a:xfrm>
          <a:off x="0" y="0"/>
          <a:ext cx="0" cy="0"/>
          <a:chOff x="0" y="0"/>
          <a:chExt cx="0" cy="0"/>
        </a:xfrm>
      </p:grpSpPr>
      <p:sp>
        <p:nvSpPr>
          <p:cNvPr id="2167" name="Google Shape;2167;g7398db07e0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8" name="Google Shape;2168;g7398db07e0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shutterstock_1083618569</a:t>
            </a:r>
            <a:endParaRPr sz="900" i="1">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3"/>
        <p:cNvGrpSpPr/>
        <p:nvPr/>
      </p:nvGrpSpPr>
      <p:grpSpPr>
        <a:xfrm>
          <a:off x="0" y="0"/>
          <a:ext cx="0" cy="0"/>
          <a:chOff x="0" y="0"/>
          <a:chExt cx="0" cy="0"/>
        </a:xfrm>
      </p:grpSpPr>
      <p:sp>
        <p:nvSpPr>
          <p:cNvPr id="2174" name="Google Shape;2174;g7398db07e0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5" name="Google Shape;2175;g7398db07e0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75441939f8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75441939f8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g75441939f8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0" name="Google Shape;2190;g75441939f8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9"/>
        <p:cNvGrpSpPr/>
        <p:nvPr/>
      </p:nvGrpSpPr>
      <p:grpSpPr>
        <a:xfrm>
          <a:off x="0" y="0"/>
          <a:ext cx="0" cy="0"/>
          <a:chOff x="0" y="0"/>
          <a:chExt cx="0" cy="0"/>
        </a:xfrm>
      </p:grpSpPr>
      <p:sp>
        <p:nvSpPr>
          <p:cNvPr id="2200" name="Google Shape;2200;g7398db07e0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1" name="Google Shape;2201;g7398db07e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6"/>
        <p:cNvGrpSpPr/>
        <p:nvPr/>
      </p:nvGrpSpPr>
      <p:grpSpPr>
        <a:xfrm>
          <a:off x="0" y="0"/>
          <a:ext cx="0" cy="0"/>
          <a:chOff x="0" y="0"/>
          <a:chExt cx="0" cy="0"/>
        </a:xfrm>
      </p:grpSpPr>
      <p:sp>
        <p:nvSpPr>
          <p:cNvPr id="2207" name="Google Shape;2207;g7398db07e0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8" name="Google Shape;2208;g7398db07e0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1"/>
        <p:cNvGrpSpPr/>
        <p:nvPr/>
      </p:nvGrpSpPr>
      <p:grpSpPr>
        <a:xfrm>
          <a:off x="0" y="0"/>
          <a:ext cx="0" cy="0"/>
          <a:chOff x="0" y="0"/>
          <a:chExt cx="0" cy="0"/>
        </a:xfrm>
      </p:grpSpPr>
      <p:sp>
        <p:nvSpPr>
          <p:cNvPr id="2212" name="Google Shape;2212;g7398db07e0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3" name="Google Shape;2213;g7398db07e0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9"/>
        <p:cNvGrpSpPr/>
        <p:nvPr/>
      </p:nvGrpSpPr>
      <p:grpSpPr>
        <a:xfrm>
          <a:off x="0" y="0"/>
          <a:ext cx="0" cy="0"/>
          <a:chOff x="0" y="0"/>
          <a:chExt cx="0" cy="0"/>
        </a:xfrm>
      </p:grpSpPr>
      <p:sp>
        <p:nvSpPr>
          <p:cNvPr id="2040" name="Google Shape;2040;g83e4cc9a79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1" name="Google Shape;2041;g83e4cc9a79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7"/>
        <p:cNvGrpSpPr/>
        <p:nvPr/>
      </p:nvGrpSpPr>
      <p:grpSpPr>
        <a:xfrm>
          <a:off x="0" y="0"/>
          <a:ext cx="0" cy="0"/>
          <a:chOff x="0" y="0"/>
          <a:chExt cx="0" cy="0"/>
        </a:xfrm>
      </p:grpSpPr>
      <p:sp>
        <p:nvSpPr>
          <p:cNvPr id="2218" name="Google Shape;2218;g75441939f8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9" name="Google Shape;2219;g75441939f8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4"/>
        <p:cNvGrpSpPr/>
        <p:nvPr/>
      </p:nvGrpSpPr>
      <p:grpSpPr>
        <a:xfrm>
          <a:off x="0" y="0"/>
          <a:ext cx="0" cy="0"/>
          <a:chOff x="0" y="0"/>
          <a:chExt cx="0" cy="0"/>
        </a:xfrm>
      </p:grpSpPr>
      <p:sp>
        <p:nvSpPr>
          <p:cNvPr id="2225" name="Google Shape;2225;g75441939f8_0_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6" name="Google Shape;2226;g75441939f8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shutterstock_639805240</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3"/>
        <p:cNvGrpSpPr/>
        <p:nvPr/>
      </p:nvGrpSpPr>
      <p:grpSpPr>
        <a:xfrm>
          <a:off x="0" y="0"/>
          <a:ext cx="0" cy="0"/>
          <a:chOff x="0" y="0"/>
          <a:chExt cx="0" cy="0"/>
        </a:xfrm>
      </p:grpSpPr>
      <p:sp>
        <p:nvSpPr>
          <p:cNvPr id="2234" name="Google Shape;2234;g75441939f8_0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5" name="Google Shape;2235;g75441939f8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1"/>
        <p:cNvGrpSpPr/>
        <p:nvPr/>
      </p:nvGrpSpPr>
      <p:grpSpPr>
        <a:xfrm>
          <a:off x="0" y="0"/>
          <a:ext cx="0" cy="0"/>
          <a:chOff x="0" y="0"/>
          <a:chExt cx="0" cy="0"/>
        </a:xfrm>
      </p:grpSpPr>
      <p:sp>
        <p:nvSpPr>
          <p:cNvPr id="2242" name="Google Shape;2242;g75441939f8_0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3" name="Google Shape;2243;g75441939f8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i="1">
                <a:solidFill>
                  <a:schemeClr val="dk1"/>
                </a:solidFill>
              </a:rPr>
              <a:t>Image source: shutterstock_211765912</a:t>
            </a:r>
            <a:endParaRPr sz="900" i="1">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1"/>
        <p:cNvGrpSpPr/>
        <p:nvPr/>
      </p:nvGrpSpPr>
      <p:grpSpPr>
        <a:xfrm>
          <a:off x="0" y="0"/>
          <a:ext cx="0" cy="0"/>
          <a:chOff x="0" y="0"/>
          <a:chExt cx="0" cy="0"/>
        </a:xfrm>
      </p:grpSpPr>
      <p:sp>
        <p:nvSpPr>
          <p:cNvPr id="2262" name="Google Shape;2262;g75441939f8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3" name="Google Shape;2263;g75441939f8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2"/>
        <p:cNvGrpSpPr/>
        <p:nvPr/>
      </p:nvGrpSpPr>
      <p:grpSpPr>
        <a:xfrm>
          <a:off x="0" y="0"/>
          <a:ext cx="0" cy="0"/>
          <a:chOff x="0" y="0"/>
          <a:chExt cx="0" cy="0"/>
        </a:xfrm>
      </p:grpSpPr>
      <p:sp>
        <p:nvSpPr>
          <p:cNvPr id="2273" name="Google Shape;2273;g75441939f8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4" name="Google Shape;2274;g75441939f8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4"/>
        <p:cNvGrpSpPr/>
        <p:nvPr/>
      </p:nvGrpSpPr>
      <p:grpSpPr>
        <a:xfrm>
          <a:off x="0" y="0"/>
          <a:ext cx="0" cy="0"/>
          <a:chOff x="0" y="0"/>
          <a:chExt cx="0" cy="0"/>
        </a:xfrm>
      </p:grpSpPr>
      <p:sp>
        <p:nvSpPr>
          <p:cNvPr id="2295" name="Google Shape;2295;g7398db07e0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6" name="Google Shape;2296;g7398db07e0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0"/>
        <p:cNvGrpSpPr/>
        <p:nvPr/>
      </p:nvGrpSpPr>
      <p:grpSpPr>
        <a:xfrm>
          <a:off x="0" y="0"/>
          <a:ext cx="0" cy="0"/>
          <a:chOff x="0" y="0"/>
          <a:chExt cx="0" cy="0"/>
        </a:xfrm>
      </p:grpSpPr>
      <p:sp>
        <p:nvSpPr>
          <p:cNvPr id="2301" name="Google Shape;2301;g75441939f8_0_2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2" name="Google Shape;2302;g75441939f8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75441939f8_0_2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75441939f8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7"/>
        <p:cNvGrpSpPr/>
        <p:nvPr/>
      </p:nvGrpSpPr>
      <p:grpSpPr>
        <a:xfrm>
          <a:off x="0" y="0"/>
          <a:ext cx="0" cy="0"/>
          <a:chOff x="0" y="0"/>
          <a:chExt cx="0" cy="0"/>
        </a:xfrm>
      </p:grpSpPr>
      <p:sp>
        <p:nvSpPr>
          <p:cNvPr id="2328" name="Google Shape;2328;g7398db07e0_0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9" name="Google Shape;2329;g7398db07e0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9"/>
        <p:cNvGrpSpPr/>
        <p:nvPr/>
      </p:nvGrpSpPr>
      <p:grpSpPr>
        <a:xfrm>
          <a:off x="0" y="0"/>
          <a:ext cx="0" cy="0"/>
          <a:chOff x="0" y="0"/>
          <a:chExt cx="0" cy="0"/>
        </a:xfrm>
      </p:grpSpPr>
      <p:sp>
        <p:nvSpPr>
          <p:cNvPr id="2060" name="Google Shape;2060;g75441939f8_0_4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1" name="Google Shape;2061;g75441939f8_0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shutterstock_220231387</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4"/>
        <p:cNvGrpSpPr/>
        <p:nvPr/>
      </p:nvGrpSpPr>
      <p:grpSpPr>
        <a:xfrm>
          <a:off x="0" y="0"/>
          <a:ext cx="0" cy="0"/>
          <a:chOff x="0" y="0"/>
          <a:chExt cx="0" cy="0"/>
        </a:xfrm>
      </p:grpSpPr>
      <p:sp>
        <p:nvSpPr>
          <p:cNvPr id="2335" name="Google Shape;2335;g7398db07e0_0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6" name="Google Shape;2336;g7398db07e0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9"/>
        <p:cNvGrpSpPr/>
        <p:nvPr/>
      </p:nvGrpSpPr>
      <p:grpSpPr>
        <a:xfrm>
          <a:off x="0" y="0"/>
          <a:ext cx="0" cy="0"/>
          <a:chOff x="0" y="0"/>
          <a:chExt cx="0" cy="0"/>
        </a:xfrm>
      </p:grpSpPr>
      <p:sp>
        <p:nvSpPr>
          <p:cNvPr id="2340" name="Google Shape;2340;g74bc4c8965_2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1" name="Google Shape;2341;g74bc4c8965_2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i="1">
                <a:solidFill>
                  <a:schemeClr val="dk1"/>
                </a:solidFill>
                <a:latin typeface="Roboto"/>
                <a:ea typeface="Roboto"/>
                <a:cs typeface="Roboto"/>
                <a:sym typeface="Roboto"/>
              </a:rPr>
              <a:t>Image source: AdobeStock_56885471</a:t>
            </a:r>
            <a:endParaRPr sz="1000" i="1">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a:solidFill>
                  <a:schemeClr val="dk1"/>
                </a:solidFill>
              </a:rPr>
              <a:t>Break</a:t>
            </a:r>
            <a:endParaRPr sz="1000" i="1">
              <a:solidFill>
                <a:schemeClr val="dk1"/>
              </a:solidFill>
              <a:latin typeface="Roboto"/>
              <a:ea typeface="Roboto"/>
              <a:cs typeface="Roboto"/>
              <a:sym typeface="Roboto"/>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5"/>
        <p:cNvGrpSpPr/>
        <p:nvPr/>
      </p:nvGrpSpPr>
      <p:grpSpPr>
        <a:xfrm>
          <a:off x="0" y="0"/>
          <a:ext cx="0" cy="0"/>
          <a:chOff x="0" y="0"/>
          <a:chExt cx="0" cy="0"/>
        </a:xfrm>
      </p:grpSpPr>
      <p:sp>
        <p:nvSpPr>
          <p:cNvPr id="2346" name="Google Shape;2346;g7398db07e0_0_22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7" name="Google Shape;2347;g7398db07e0_0_2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1"/>
        <p:cNvGrpSpPr/>
        <p:nvPr/>
      </p:nvGrpSpPr>
      <p:grpSpPr>
        <a:xfrm>
          <a:off x="0" y="0"/>
          <a:ext cx="0" cy="0"/>
          <a:chOff x="0" y="0"/>
          <a:chExt cx="0" cy="0"/>
        </a:xfrm>
      </p:grpSpPr>
      <p:sp>
        <p:nvSpPr>
          <p:cNvPr id="2352" name="Google Shape;2352;g75441939f8_0_2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3" name="Google Shape;2353;g75441939f8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shutterstock_1295870983</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8"/>
        <p:cNvGrpSpPr/>
        <p:nvPr/>
      </p:nvGrpSpPr>
      <p:grpSpPr>
        <a:xfrm>
          <a:off x="0" y="0"/>
          <a:ext cx="0" cy="0"/>
          <a:chOff x="0" y="0"/>
          <a:chExt cx="0" cy="0"/>
        </a:xfrm>
      </p:grpSpPr>
      <p:sp>
        <p:nvSpPr>
          <p:cNvPr id="2359" name="Google Shape;2359;g75441939f8_0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0" name="Google Shape;2360;g75441939f8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9"/>
        <p:cNvGrpSpPr/>
        <p:nvPr/>
      </p:nvGrpSpPr>
      <p:grpSpPr>
        <a:xfrm>
          <a:off x="0" y="0"/>
          <a:ext cx="0" cy="0"/>
          <a:chOff x="0" y="0"/>
          <a:chExt cx="0" cy="0"/>
        </a:xfrm>
      </p:grpSpPr>
      <p:sp>
        <p:nvSpPr>
          <p:cNvPr id="2370" name="Google Shape;2370;g75441939f8_0_3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1" name="Google Shape;2371;g75441939f8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7"/>
        <p:cNvGrpSpPr/>
        <p:nvPr/>
      </p:nvGrpSpPr>
      <p:grpSpPr>
        <a:xfrm>
          <a:off x="0" y="0"/>
          <a:ext cx="0" cy="0"/>
          <a:chOff x="0" y="0"/>
          <a:chExt cx="0" cy="0"/>
        </a:xfrm>
      </p:grpSpPr>
      <p:sp>
        <p:nvSpPr>
          <p:cNvPr id="2378" name="Google Shape;2378;g75441939f8_0_3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9" name="Google Shape;2379;g75441939f8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shutterstock_1295870983</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4"/>
        <p:cNvGrpSpPr/>
        <p:nvPr/>
      </p:nvGrpSpPr>
      <p:grpSpPr>
        <a:xfrm>
          <a:off x="0" y="0"/>
          <a:ext cx="0" cy="0"/>
          <a:chOff x="0" y="0"/>
          <a:chExt cx="0" cy="0"/>
        </a:xfrm>
      </p:grpSpPr>
      <p:sp>
        <p:nvSpPr>
          <p:cNvPr id="2385" name="Google Shape;2385;g7398db07e0_0_2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6" name="Google Shape;2386;g7398db07e0_0_2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0"/>
        <p:cNvGrpSpPr/>
        <p:nvPr/>
      </p:nvGrpSpPr>
      <p:grpSpPr>
        <a:xfrm>
          <a:off x="0" y="0"/>
          <a:ext cx="0" cy="0"/>
          <a:chOff x="0" y="0"/>
          <a:chExt cx="0" cy="0"/>
        </a:xfrm>
      </p:grpSpPr>
      <p:sp>
        <p:nvSpPr>
          <p:cNvPr id="2391" name="Google Shape;2391;g75441939f8_0_3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2" name="Google Shape;2392;g75441939f8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1"/>
        <p:cNvGrpSpPr/>
        <p:nvPr/>
      </p:nvGrpSpPr>
      <p:grpSpPr>
        <a:xfrm>
          <a:off x="0" y="0"/>
          <a:ext cx="0" cy="0"/>
          <a:chOff x="0" y="0"/>
          <a:chExt cx="0" cy="0"/>
        </a:xfrm>
      </p:grpSpPr>
      <p:sp>
        <p:nvSpPr>
          <p:cNvPr id="2402" name="Google Shape;2402;g7398db07e0_0_2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3" name="Google Shape;2403;g7398db07e0_0_2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8"/>
        <p:cNvGrpSpPr/>
        <p:nvPr/>
      </p:nvGrpSpPr>
      <p:grpSpPr>
        <a:xfrm>
          <a:off x="0" y="0"/>
          <a:ext cx="0" cy="0"/>
          <a:chOff x="0" y="0"/>
          <a:chExt cx="0" cy="0"/>
        </a:xfrm>
      </p:grpSpPr>
      <p:sp>
        <p:nvSpPr>
          <p:cNvPr id="2069" name="Google Shape;2069;g7398db07e0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0" name="Google Shape;2070;g7398db07e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0"/>
        <p:cNvGrpSpPr/>
        <p:nvPr/>
      </p:nvGrpSpPr>
      <p:grpSpPr>
        <a:xfrm>
          <a:off x="0" y="0"/>
          <a:ext cx="0" cy="0"/>
          <a:chOff x="0" y="0"/>
          <a:chExt cx="0" cy="0"/>
        </a:xfrm>
      </p:grpSpPr>
      <p:sp>
        <p:nvSpPr>
          <p:cNvPr id="2411" name="Google Shape;2411;g75441939f8_0_3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2" name="Google Shape;2412;g75441939f8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6"/>
        <p:cNvGrpSpPr/>
        <p:nvPr/>
      </p:nvGrpSpPr>
      <p:grpSpPr>
        <a:xfrm>
          <a:off x="0" y="0"/>
          <a:ext cx="0" cy="0"/>
          <a:chOff x="0" y="0"/>
          <a:chExt cx="0" cy="0"/>
        </a:xfrm>
      </p:grpSpPr>
      <p:sp>
        <p:nvSpPr>
          <p:cNvPr id="2427" name="Google Shape;2427;g7398db07e0_0_23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8" name="Google Shape;2428;g7398db07e0_0_2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5"/>
        <p:cNvGrpSpPr/>
        <p:nvPr/>
      </p:nvGrpSpPr>
      <p:grpSpPr>
        <a:xfrm>
          <a:off x="0" y="0"/>
          <a:ext cx="0" cy="0"/>
          <a:chOff x="0" y="0"/>
          <a:chExt cx="0" cy="0"/>
        </a:xfrm>
      </p:grpSpPr>
      <p:sp>
        <p:nvSpPr>
          <p:cNvPr id="2436" name="Google Shape;2436;g7398db07e0_0_2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7" name="Google Shape;2437;g7398db07e0_0_2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1"/>
        <p:cNvGrpSpPr/>
        <p:nvPr/>
      </p:nvGrpSpPr>
      <p:grpSpPr>
        <a:xfrm>
          <a:off x="0" y="0"/>
          <a:ext cx="0" cy="0"/>
          <a:chOff x="0" y="0"/>
          <a:chExt cx="0" cy="0"/>
        </a:xfrm>
      </p:grpSpPr>
      <p:sp>
        <p:nvSpPr>
          <p:cNvPr id="2442" name="Google Shape;2442;g75441939f8_0_3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3" name="Google Shape;2443;g75441939f8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1"/>
        <p:cNvGrpSpPr/>
        <p:nvPr/>
      </p:nvGrpSpPr>
      <p:grpSpPr>
        <a:xfrm>
          <a:off x="0" y="0"/>
          <a:ext cx="0" cy="0"/>
          <a:chOff x="0" y="0"/>
          <a:chExt cx="0" cy="0"/>
        </a:xfrm>
      </p:grpSpPr>
      <p:sp>
        <p:nvSpPr>
          <p:cNvPr id="2462" name="Google Shape;2462;g75441939f8_0_4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3" name="Google Shape;2463;g75441939f8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7"/>
        <p:cNvGrpSpPr/>
        <p:nvPr/>
      </p:nvGrpSpPr>
      <p:grpSpPr>
        <a:xfrm>
          <a:off x="0" y="0"/>
          <a:ext cx="0" cy="0"/>
          <a:chOff x="0" y="0"/>
          <a:chExt cx="0" cy="0"/>
        </a:xfrm>
      </p:grpSpPr>
      <p:sp>
        <p:nvSpPr>
          <p:cNvPr id="2478" name="Google Shape;2478;g7398db07e0_0_23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9" name="Google Shape;2479;g7398db07e0_0_2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6"/>
        <p:cNvGrpSpPr/>
        <p:nvPr/>
      </p:nvGrpSpPr>
      <p:grpSpPr>
        <a:xfrm>
          <a:off x="0" y="0"/>
          <a:ext cx="0" cy="0"/>
          <a:chOff x="0" y="0"/>
          <a:chExt cx="0" cy="0"/>
        </a:xfrm>
      </p:grpSpPr>
      <p:sp>
        <p:nvSpPr>
          <p:cNvPr id="2487" name="Google Shape;2487;g7398db07e0_0_23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8" name="Google Shape;2488;g7398db07e0_0_2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6"/>
        <p:cNvGrpSpPr/>
        <p:nvPr/>
      </p:nvGrpSpPr>
      <p:grpSpPr>
        <a:xfrm>
          <a:off x="0" y="0"/>
          <a:ext cx="0" cy="0"/>
          <a:chOff x="0" y="0"/>
          <a:chExt cx="0" cy="0"/>
        </a:xfrm>
      </p:grpSpPr>
      <p:sp>
        <p:nvSpPr>
          <p:cNvPr id="2077" name="Google Shape;2077;g75441939f8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8" name="Google Shape;2078;g75441939f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3"/>
        <p:cNvGrpSpPr/>
        <p:nvPr/>
      </p:nvGrpSpPr>
      <p:grpSpPr>
        <a:xfrm>
          <a:off x="0" y="0"/>
          <a:ext cx="0" cy="0"/>
          <a:chOff x="0" y="0"/>
          <a:chExt cx="0" cy="0"/>
        </a:xfrm>
      </p:grpSpPr>
      <p:sp>
        <p:nvSpPr>
          <p:cNvPr id="2084" name="Google Shape;2084;g75441939f8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5" name="Google Shape;2085;g75441939f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1"/>
        <p:cNvGrpSpPr/>
        <p:nvPr/>
      </p:nvGrpSpPr>
      <p:grpSpPr>
        <a:xfrm>
          <a:off x="0" y="0"/>
          <a:ext cx="0" cy="0"/>
          <a:chOff x="0" y="0"/>
          <a:chExt cx="0" cy="0"/>
        </a:xfrm>
      </p:grpSpPr>
      <p:sp>
        <p:nvSpPr>
          <p:cNvPr id="2092" name="Google Shape;2092;g75441939f8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3" name="Google Shape;2093;g75441939f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2"/>
        <p:cNvGrpSpPr/>
        <p:nvPr/>
      </p:nvGrpSpPr>
      <p:grpSpPr>
        <a:xfrm>
          <a:off x="0" y="0"/>
          <a:ext cx="0" cy="0"/>
          <a:chOff x="0" y="0"/>
          <a:chExt cx="0" cy="0"/>
        </a:xfrm>
      </p:grpSpPr>
      <p:sp>
        <p:nvSpPr>
          <p:cNvPr id="2103" name="Google Shape;2103;g75441939f8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4" name="Google Shape;2104;g75441939f8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0"/>
        <p:cNvGrpSpPr/>
        <p:nvPr/>
      </p:nvGrpSpPr>
      <p:grpSpPr>
        <a:xfrm>
          <a:off x="0" y="0"/>
          <a:ext cx="0" cy="0"/>
          <a:chOff x="0" y="0"/>
          <a:chExt cx="0" cy="0"/>
        </a:xfrm>
      </p:grpSpPr>
      <p:sp>
        <p:nvSpPr>
          <p:cNvPr id="2111" name="Google Shape;2111;g83e4cc9a79_1_1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2" name="Google Shape;2112;g83e4cc9a79_1_1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2016"/>
        <p:cNvGrpSpPr/>
        <p:nvPr/>
      </p:nvGrpSpPr>
      <p:grpSpPr>
        <a:xfrm>
          <a:off x="0" y="0"/>
          <a:ext cx="0" cy="0"/>
          <a:chOff x="0" y="0"/>
          <a:chExt cx="0" cy="0"/>
        </a:xfrm>
      </p:grpSpPr>
      <p:sp>
        <p:nvSpPr>
          <p:cNvPr id="2017" name="Google Shape;2017;p10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18" name="Google Shape;2018;p102"/>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2019"/>
        <p:cNvGrpSpPr/>
        <p:nvPr/>
      </p:nvGrpSpPr>
      <p:grpSpPr>
        <a:xfrm>
          <a:off x="0" y="0"/>
          <a:ext cx="0" cy="0"/>
          <a:chOff x="0" y="0"/>
          <a:chExt cx="0" cy="0"/>
        </a:xfrm>
      </p:grpSpPr>
      <p:sp>
        <p:nvSpPr>
          <p:cNvPr id="2020" name="Google Shape;2020;p10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1" name="Google Shape;2021;p103"/>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2022" name="Google Shape;2022;p103"/>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23" name="Google Shape;2023;p103"/>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2024"/>
        <p:cNvGrpSpPr/>
        <p:nvPr/>
      </p:nvGrpSpPr>
      <p:grpSpPr>
        <a:xfrm>
          <a:off x="0" y="0"/>
          <a:ext cx="0" cy="0"/>
          <a:chOff x="0" y="0"/>
          <a:chExt cx="0" cy="0"/>
        </a:xfrm>
      </p:grpSpPr>
      <p:pic>
        <p:nvPicPr>
          <p:cNvPr id="2025" name="Google Shape;2025;p10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26" name="Google Shape;2026;p10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2027" name="Google Shape;2027;p104"/>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2028" name="Google Shape;2028;p104"/>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2029"/>
        <p:cNvGrpSpPr/>
        <p:nvPr/>
      </p:nvGrpSpPr>
      <p:grpSpPr>
        <a:xfrm>
          <a:off x="0" y="0"/>
          <a:ext cx="0" cy="0"/>
          <a:chOff x="0" y="0"/>
          <a:chExt cx="0" cy="0"/>
        </a:xfrm>
      </p:grpSpPr>
      <p:sp>
        <p:nvSpPr>
          <p:cNvPr id="2030" name="Google Shape;2030;p10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2031" name="Google Shape;2031;p105"/>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8" name="Google Shape;448;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9" name="Google Shape;4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2" name="Google Shape;452;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26"/>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26"/>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 name="Google Shape;458;p26"/>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26"/>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 name="Google Shape;463;p26"/>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64"/>
        <p:cNvGrpSpPr/>
        <p:nvPr/>
      </p:nvGrpSpPr>
      <p:grpSpPr>
        <a:xfrm>
          <a:off x="0" y="0"/>
          <a:ext cx="0" cy="0"/>
          <a:chOff x="0" y="0"/>
          <a:chExt cx="0" cy="0"/>
        </a:xfrm>
      </p:grpSpPr>
      <p:sp>
        <p:nvSpPr>
          <p:cNvPr id="465" name="Google Shape;465;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 name="Google Shape;466;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7" name="Google Shape;467;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8" name="Google Shape;468;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0" name="Google Shape;470;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8" name="Google Shape;488;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 name="Google Shape;494;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5" name="Google Shape;49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6" name="Google Shape;496;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8" name="Google Shape;498;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9" name="Google Shape;499;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 name="Google Shape;500;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 name="Google Shape;504;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6" name="Google Shape;506;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 name="Google Shape;513;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4" name="Google Shape;51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5" name="Google Shape;515;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7" name="Google Shape;517;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 name="Google Shape;518;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5" name="Google Shape;525;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3" name="Google Shape;533;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4" name="Google Shape;534;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6" name="Google Shape;536;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4" name="Google Shape;544;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a:t>
            </a:r>
            <a:r>
              <a:rPr lang="en" sz="600"/>
              <a:t>20</a:t>
            </a:r>
            <a:r>
              <a:rPr lang="en" sz="600">
                <a:solidFill>
                  <a:srgbClr val="000000"/>
                </a:solidFill>
              </a:rPr>
              <a:t> Trilogy Education Services, a 2U, Inc. brand.  All Rights Reserved.</a:t>
            </a:r>
            <a:endParaRPr sz="600">
              <a:solidFill>
                <a:srgbClr val="000000"/>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 name="Google Shape;582;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4" name="Google Shape;584;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4" name="Google Shape;59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6" name="Google Shape;596;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6" name="Google Shape;606;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5" name="Google Shape;615;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6" name="Google Shape;616;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8" name="Google Shape;618;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6" name="Google Shape;626;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8" name="Google Shape;628;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7" name="Google Shape;637;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8" name="Google Shape;638;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0" name="Google Shape;64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7" name="Google Shape;647;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8" name="Google Shape;648;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0" name="Google Shape;650;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9" name="Google Shape;659;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0" name="Google Shape;660;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2" name="Google Shape;662;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0" name="Google Shape;670;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4" name="Google Shape;674;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4" name="Google Shape;684;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5" name="Google Shape;685;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7" name="Google Shape;687;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5" name="Google Shape;695;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9" name="Google Shape;699;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9" name="Google Shape;70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0" name="Google Shape;710;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2" name="Google Shape;712;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4" name="Google Shape;724;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4" name="Google Shape;734;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5" name="Google Shape;735;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7" name="Google Shape;737;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9" name="Google Shape;749;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9" name="Google Shape;759;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0" name="Google Shape;760;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2" name="Google Shape;762;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6" name="Google Shape;786;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7" name="Google Shape;787;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8" name="Google Shape;788;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0" name="Google Shape;790;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2" name="Google Shape;792;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4" name="Google Shape;794;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2" name="Google Shape;802;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4" name="Google Shape;804;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5" name="Google Shape;815;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6" name="Google Shape;816;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8" name="Google Shape;818;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6" name="Google Shape;826;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8" name="Google Shape;828;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0" name="Google Shape;830;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2" name="Google Shape;832;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2" name="Google Shape;842;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3" name="Google Shape;843;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4" name="Google Shape;844;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6" name="Google Shape;846;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2" name="Google Shape;852;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4" name="Google Shape;854;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6" name="Google Shape;856;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8" name="Google Shape;858;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0" name="Google Shape;860;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7"/>
        <p:cNvGrpSpPr/>
        <p:nvPr/>
      </p:nvGrpSpPr>
      <p:grpSpPr>
        <a:xfrm>
          <a:off x="0" y="0"/>
          <a:ext cx="0" cy="0"/>
          <a:chOff x="0" y="0"/>
          <a:chExt cx="0" cy="0"/>
        </a:xfrm>
      </p:grpSpPr>
      <p:sp>
        <p:nvSpPr>
          <p:cNvPr id="868" name="Google Shape;86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0" name="Google Shape;87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1" name="Google Shape;871;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3" name="Google Shape;873;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4" name="Google Shape;884;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6" name="Google Shape;886;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0" name="Google Shape;890;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8"/>
        <p:cNvGrpSpPr/>
        <p:nvPr/>
      </p:nvGrpSpPr>
      <p:grpSpPr>
        <a:xfrm>
          <a:off x="0" y="0"/>
          <a:ext cx="0" cy="0"/>
          <a:chOff x="0" y="0"/>
          <a:chExt cx="0" cy="0"/>
        </a:xfrm>
      </p:grpSpPr>
      <p:sp>
        <p:nvSpPr>
          <p:cNvPr id="899" name="Google Shape;89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1" name="Google Shape;90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5" name="Google Shape;915;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7" name="Google Shape;917;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9" name="Google Shape;919;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1" name="Google Shape;921;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9"/>
        <p:cNvGrpSpPr/>
        <p:nvPr/>
      </p:nvGrpSpPr>
      <p:grpSpPr>
        <a:xfrm>
          <a:off x="0" y="0"/>
          <a:ext cx="0" cy="0"/>
          <a:chOff x="0" y="0"/>
          <a:chExt cx="0" cy="0"/>
        </a:xfrm>
      </p:grpSpPr>
      <p:sp>
        <p:nvSpPr>
          <p:cNvPr id="930" name="Google Shape;93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2" name="Google Shape;93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8" name="Google Shape;938;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4" name="Google Shape;944;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2" name="Google Shape;952;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0"/>
        <p:cNvGrpSpPr/>
        <p:nvPr/>
      </p:nvGrpSpPr>
      <p:grpSpPr>
        <a:xfrm>
          <a:off x="0" y="0"/>
          <a:ext cx="0" cy="0"/>
          <a:chOff x="0" y="0"/>
          <a:chExt cx="0" cy="0"/>
        </a:xfrm>
      </p:grpSpPr>
      <p:sp>
        <p:nvSpPr>
          <p:cNvPr id="961" name="Google Shape;96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3" name="Google Shape;963;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9" name="Google Shape;969;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1" name="Google Shape;971;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3" name="Google Shape;973;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5" name="Google Shape;975;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7" name="Google Shape;977;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9" name="Google Shape;979;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1" name="Google Shape;981;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3" name="Google Shape;983;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91"/>
        <p:cNvGrpSpPr/>
        <p:nvPr/>
      </p:nvGrpSpPr>
      <p:grpSpPr>
        <a:xfrm>
          <a:off x="0" y="0"/>
          <a:ext cx="0" cy="0"/>
          <a:chOff x="0" y="0"/>
          <a:chExt cx="0" cy="0"/>
        </a:xfrm>
      </p:grpSpPr>
      <p:sp>
        <p:nvSpPr>
          <p:cNvPr id="992" name="Google Shape;992;p4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993" name="Google Shape;993;p4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94" name="Google Shape;99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95"/>
        <p:cNvGrpSpPr/>
        <p:nvPr/>
      </p:nvGrpSpPr>
      <p:grpSpPr>
        <a:xfrm>
          <a:off x="0" y="0"/>
          <a:ext cx="0" cy="0"/>
          <a:chOff x="0" y="0"/>
          <a:chExt cx="0" cy="0"/>
        </a:xfrm>
      </p:grpSpPr>
      <p:pic>
        <p:nvPicPr>
          <p:cNvPr id="996" name="Google Shape;996;p4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7" name="Google Shape;997;p49"/>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8" name="Google Shape;998;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9" name="Google Shape;999;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00" name="Google Shape;1000;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1" name="Google Shape;1001;p49"/>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2" name="Google Shape;1002;p49"/>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1003"/>
        <p:cNvGrpSpPr/>
        <p:nvPr/>
      </p:nvGrpSpPr>
      <p:grpSpPr>
        <a:xfrm>
          <a:off x="0" y="0"/>
          <a:ext cx="0" cy="0"/>
          <a:chOff x="0" y="0"/>
          <a:chExt cx="0" cy="0"/>
        </a:xfrm>
      </p:grpSpPr>
      <p:pic>
        <p:nvPicPr>
          <p:cNvPr id="1004" name="Google Shape;1004;p5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5" name="Google Shape;1005;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6" name="Google Shape;1006;p5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7" name="Google Shape;1007;p50"/>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8" name="Google Shape;1008;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009"/>
        <p:cNvGrpSpPr/>
        <p:nvPr/>
      </p:nvGrpSpPr>
      <p:grpSpPr>
        <a:xfrm>
          <a:off x="0" y="0"/>
          <a:ext cx="0" cy="0"/>
          <a:chOff x="0" y="0"/>
          <a:chExt cx="0" cy="0"/>
        </a:xfrm>
      </p:grpSpPr>
      <p:sp>
        <p:nvSpPr>
          <p:cNvPr id="1010" name="Google Shape;1010;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1" name="Google Shape;1011;p51"/>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12" name="Google Shape;1012;p51"/>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51"/>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14"/>
        <p:cNvGrpSpPr/>
        <p:nvPr/>
      </p:nvGrpSpPr>
      <p:grpSpPr>
        <a:xfrm>
          <a:off x="0" y="0"/>
          <a:ext cx="0" cy="0"/>
          <a:chOff x="0" y="0"/>
          <a:chExt cx="0" cy="0"/>
        </a:xfrm>
      </p:grpSpPr>
      <p:pic>
        <p:nvPicPr>
          <p:cNvPr id="1015" name="Google Shape;1015;p52"/>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018"/>
        <p:cNvGrpSpPr/>
        <p:nvPr/>
      </p:nvGrpSpPr>
      <p:grpSpPr>
        <a:xfrm>
          <a:off x="0" y="0"/>
          <a:ext cx="0" cy="0"/>
          <a:chOff x="0" y="0"/>
          <a:chExt cx="0" cy="0"/>
        </a:xfrm>
      </p:grpSpPr>
      <p:pic>
        <p:nvPicPr>
          <p:cNvPr id="1019" name="Google Shape;1019;p5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20" name="Google Shape;1020;p5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022" name="Google Shape;1022;p5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3" name="Google Shape;1023;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24" name="Google Shape;1024;p5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5" name="Google Shape;1025;p5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6" name="Google Shape;1026;p5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27" name="Google Shape;1027;p5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028"/>
        <p:cNvGrpSpPr/>
        <p:nvPr/>
      </p:nvGrpSpPr>
      <p:grpSpPr>
        <a:xfrm>
          <a:off x="0" y="0"/>
          <a:ext cx="0" cy="0"/>
          <a:chOff x="0" y="0"/>
          <a:chExt cx="0" cy="0"/>
        </a:xfrm>
      </p:grpSpPr>
      <p:pic>
        <p:nvPicPr>
          <p:cNvPr id="1029" name="Google Shape;1029;p5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30" name="Google Shape;1030;p5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2" name="Google Shape;1032;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33" name="Google Shape;1033;p5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4" name="Google Shape;1034;p5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5" name="Google Shape;1035;p5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36" name="Google Shape;1036;p5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37" name="Google Shape;1037;p5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038"/>
        <p:cNvGrpSpPr/>
        <p:nvPr/>
      </p:nvGrpSpPr>
      <p:grpSpPr>
        <a:xfrm>
          <a:off x="0" y="0"/>
          <a:ext cx="0" cy="0"/>
          <a:chOff x="0" y="0"/>
          <a:chExt cx="0" cy="0"/>
        </a:xfrm>
      </p:grpSpPr>
      <p:pic>
        <p:nvPicPr>
          <p:cNvPr id="1039" name="Google Shape;1039;p5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40" name="Google Shape;1040;p5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2" name="Google Shape;1042;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43" name="Google Shape;1043;p5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4" name="Google Shape;1044;p5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5" name="Google Shape;1045;p5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46" name="Google Shape;1046;p5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47" name="Google Shape;1047;p5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048"/>
        <p:cNvGrpSpPr/>
        <p:nvPr/>
      </p:nvGrpSpPr>
      <p:grpSpPr>
        <a:xfrm>
          <a:off x="0" y="0"/>
          <a:ext cx="0" cy="0"/>
          <a:chOff x="0" y="0"/>
          <a:chExt cx="0" cy="0"/>
        </a:xfrm>
      </p:grpSpPr>
      <p:pic>
        <p:nvPicPr>
          <p:cNvPr id="1049" name="Google Shape;1049;p5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50" name="Google Shape;1050;p5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1" name="Google Shape;1051;p5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1052" name="Google Shape;1052;p5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3" name="Google Shape;1053;p5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4" name="Google Shape;1054;p5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5" name="Google Shape;1055;p5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6" name="Google Shape;1056;p5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057" name="Google Shape;1057;p5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058"/>
        <p:cNvGrpSpPr/>
        <p:nvPr/>
      </p:nvGrpSpPr>
      <p:grpSpPr>
        <a:xfrm>
          <a:off x="0" y="0"/>
          <a:ext cx="0" cy="0"/>
          <a:chOff x="0" y="0"/>
          <a:chExt cx="0" cy="0"/>
        </a:xfrm>
      </p:grpSpPr>
      <p:pic>
        <p:nvPicPr>
          <p:cNvPr id="1059" name="Google Shape;1059;p5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0" name="Google Shape;1060;p5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1" name="Google Shape;1061;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1062" name="Google Shape;1062;p58"/>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3" name="Google Shape;1063;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064"/>
        <p:cNvGrpSpPr/>
        <p:nvPr/>
      </p:nvGrpSpPr>
      <p:grpSpPr>
        <a:xfrm>
          <a:off x="0" y="0"/>
          <a:ext cx="0" cy="0"/>
          <a:chOff x="0" y="0"/>
          <a:chExt cx="0" cy="0"/>
        </a:xfrm>
      </p:grpSpPr>
      <p:pic>
        <p:nvPicPr>
          <p:cNvPr id="1065" name="Google Shape;1065;p5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6" name="Google Shape;1066;p59"/>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7" name="Google Shape;1067;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8" name="Google Shape;1068;p5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69"/>
        <p:cNvGrpSpPr/>
        <p:nvPr/>
      </p:nvGrpSpPr>
      <p:grpSpPr>
        <a:xfrm>
          <a:off x="0" y="0"/>
          <a:ext cx="0" cy="0"/>
          <a:chOff x="0" y="0"/>
          <a:chExt cx="0" cy="0"/>
        </a:xfrm>
      </p:grpSpPr>
      <p:sp>
        <p:nvSpPr>
          <p:cNvPr id="1070" name="Google Shape;1070;p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1" name="Google Shape;1071;p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2" name="Google Shape;1072;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73" name="Google Shape;1073;p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74" name="Google Shape;1074;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75" name="Google Shape;1075;p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6" name="Google Shape;1076;p60"/>
          <p:cNvSpPr txBox="1">
            <a:spLocks noGrp="1"/>
          </p:cNvSpPr>
          <p:nvPr>
            <p:ph type="body" idx="3"/>
          </p:nvPr>
        </p:nvSpPr>
        <p:spPr>
          <a:xfrm>
            <a:off x="175" y="1284250"/>
            <a:ext cx="9144000" cy="35817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077"/>
        <p:cNvGrpSpPr/>
        <p:nvPr/>
      </p:nvGrpSpPr>
      <p:grpSpPr>
        <a:xfrm>
          <a:off x="0" y="0"/>
          <a:ext cx="0" cy="0"/>
          <a:chOff x="0" y="0"/>
          <a:chExt cx="0" cy="0"/>
        </a:xfrm>
      </p:grpSpPr>
      <p:pic>
        <p:nvPicPr>
          <p:cNvPr id="1078" name="Google Shape;1078;p61"/>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079" name="Google Shape;1079;p61"/>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0" name="Google Shape;1080;p61"/>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081" name="Google Shape;1081;p61"/>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2" name="Google Shape;1082;p61"/>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3" name="Google Shape;1083;p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84" name="Google Shape;1084;p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085" name="Google Shape;1085;p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86" name="Google Shape;1086;p6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087"/>
        <p:cNvGrpSpPr/>
        <p:nvPr/>
      </p:nvGrpSpPr>
      <p:grpSpPr>
        <a:xfrm>
          <a:off x="0" y="0"/>
          <a:ext cx="0" cy="0"/>
          <a:chOff x="0" y="0"/>
          <a:chExt cx="0" cy="0"/>
        </a:xfrm>
      </p:grpSpPr>
      <p:pic>
        <p:nvPicPr>
          <p:cNvPr id="1088" name="Google Shape;1088;p6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89" name="Google Shape;1089;p62"/>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90" name="Google Shape;1090;p62"/>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091" name="Google Shape;1091;p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92" name="Google Shape;1092;p6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093"/>
        <p:cNvGrpSpPr/>
        <p:nvPr/>
      </p:nvGrpSpPr>
      <p:grpSpPr>
        <a:xfrm>
          <a:off x="0" y="0"/>
          <a:ext cx="0" cy="0"/>
          <a:chOff x="0" y="0"/>
          <a:chExt cx="0" cy="0"/>
        </a:xfrm>
      </p:grpSpPr>
      <p:pic>
        <p:nvPicPr>
          <p:cNvPr id="1094" name="Google Shape;1094;p6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95" name="Google Shape;1095;p6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98" name="Google Shape;1098;p63"/>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099" name="Google Shape;1099;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00" name="Google Shape;1100;p63"/>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101" name="Google Shape;1101;p6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102"/>
        <p:cNvGrpSpPr/>
        <p:nvPr/>
      </p:nvGrpSpPr>
      <p:grpSpPr>
        <a:xfrm>
          <a:off x="0" y="0"/>
          <a:ext cx="0" cy="0"/>
          <a:chOff x="0" y="0"/>
          <a:chExt cx="0" cy="0"/>
        </a:xfrm>
      </p:grpSpPr>
      <p:pic>
        <p:nvPicPr>
          <p:cNvPr id="1103" name="Google Shape;1103;p6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04" name="Google Shape;1104;p6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5" name="Google Shape;1105;p6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6" name="Google Shape;1106;p6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7" name="Google Shape;1107;p6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8" name="Google Shape;1108;p64"/>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109" name="Google Shape;1109;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10" name="Google Shape;1110;p6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11" name="Google Shape;1111;p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2" name="Google Shape;1112;p6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113"/>
        <p:cNvGrpSpPr/>
        <p:nvPr/>
      </p:nvGrpSpPr>
      <p:grpSpPr>
        <a:xfrm>
          <a:off x="0" y="0"/>
          <a:ext cx="0" cy="0"/>
          <a:chOff x="0" y="0"/>
          <a:chExt cx="0" cy="0"/>
        </a:xfrm>
      </p:grpSpPr>
      <p:pic>
        <p:nvPicPr>
          <p:cNvPr id="1114" name="Google Shape;1114;p65"/>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115" name="Google Shape;1115;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16" name="Google Shape;1116;p6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17" name="Google Shape;1117;p6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8" name="Google Shape;1118;p6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9" name="Google Shape;1119;p65"/>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120" name="Google Shape;1120;p6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21" name="Google Shape;1121;p65"/>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2" name="Google Shape;1122;p6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3"/>
        <p:cNvGrpSpPr/>
        <p:nvPr/>
      </p:nvGrpSpPr>
      <p:grpSpPr>
        <a:xfrm>
          <a:off x="0" y="0"/>
          <a:ext cx="0" cy="0"/>
          <a:chOff x="0" y="0"/>
          <a:chExt cx="0" cy="0"/>
        </a:xfrm>
      </p:grpSpPr>
      <p:pic>
        <p:nvPicPr>
          <p:cNvPr id="1124" name="Google Shape;1124;p6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25" name="Google Shape;1125;p6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6" name="Google Shape;1126;p6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27" name="Google Shape;1127;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28" name="Google Shape;1128;p66"/>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9" name="Google Shape;1129;p66"/>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0" name="Google Shape;1130;p6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31" name="Google Shape;1131;p6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32" name="Google Shape;1132;p66"/>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133"/>
        <p:cNvGrpSpPr/>
        <p:nvPr/>
      </p:nvGrpSpPr>
      <p:grpSpPr>
        <a:xfrm>
          <a:off x="0" y="0"/>
          <a:ext cx="0" cy="0"/>
          <a:chOff x="0" y="0"/>
          <a:chExt cx="0" cy="0"/>
        </a:xfrm>
      </p:grpSpPr>
      <p:sp>
        <p:nvSpPr>
          <p:cNvPr id="1134" name="Google Shape;1134;p67"/>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5" name="Google Shape;1135;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36" name="Google Shape;1136;p6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37" name="Google Shape;1137;p6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38" name="Google Shape;1138;p67"/>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9" name="Google Shape;1139;p67"/>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40" name="Google Shape;1140;p6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41" name="Google Shape;1141;p6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42" name="Google Shape;1142;p67"/>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143"/>
        <p:cNvGrpSpPr/>
        <p:nvPr/>
      </p:nvGrpSpPr>
      <p:grpSpPr>
        <a:xfrm>
          <a:off x="0" y="0"/>
          <a:ext cx="0" cy="0"/>
          <a:chOff x="0" y="0"/>
          <a:chExt cx="0" cy="0"/>
        </a:xfrm>
      </p:grpSpPr>
      <p:pic>
        <p:nvPicPr>
          <p:cNvPr id="1144" name="Google Shape;1144;p6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5" name="Google Shape;1145;p6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6" name="Google Shape;1146;p68"/>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147" name="Google Shape;1147;p6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8" name="Google Shape;1148;p6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49" name="Google Shape;1149;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50" name="Google Shape;1150;p6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1" name="Google Shape;1151;p6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152" name="Google Shape;1152;p6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3" name="Google Shape;1153;p6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154"/>
        <p:cNvGrpSpPr/>
        <p:nvPr/>
      </p:nvGrpSpPr>
      <p:grpSpPr>
        <a:xfrm>
          <a:off x="0" y="0"/>
          <a:ext cx="0" cy="0"/>
          <a:chOff x="0" y="0"/>
          <a:chExt cx="0" cy="0"/>
        </a:xfrm>
      </p:grpSpPr>
      <p:sp>
        <p:nvSpPr>
          <p:cNvPr id="1155" name="Google Shape;1155;p6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56" name="Google Shape;1156;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57" name="Google Shape;1157;p6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158" name="Google Shape;1158;p69"/>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159" name="Google Shape;1159;p6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0" name="Google Shape;1160;p69"/>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61" name="Google Shape;1161;p6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2" name="Google Shape;1162;p69"/>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3" name="Google Shape;1163;p6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164"/>
        <p:cNvGrpSpPr/>
        <p:nvPr/>
      </p:nvGrpSpPr>
      <p:grpSpPr>
        <a:xfrm>
          <a:off x="0" y="0"/>
          <a:ext cx="0" cy="0"/>
          <a:chOff x="0" y="0"/>
          <a:chExt cx="0" cy="0"/>
        </a:xfrm>
      </p:grpSpPr>
      <p:sp>
        <p:nvSpPr>
          <p:cNvPr id="1165" name="Google Shape;1165;p7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7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7" name="Google Shape;1167;p7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68" name="Google Shape;1168;p7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9" name="Google Shape;1169;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70" name="Google Shape;1170;p7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71" name="Google Shape;1171;p7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72" name="Google Shape;1172;p70"/>
          <p:cNvGrpSpPr/>
          <p:nvPr/>
        </p:nvGrpSpPr>
        <p:grpSpPr>
          <a:xfrm>
            <a:off x="457200" y="1378813"/>
            <a:ext cx="776889" cy="621300"/>
            <a:chOff x="457200" y="1378813"/>
            <a:chExt cx="776889" cy="621300"/>
          </a:xfrm>
        </p:grpSpPr>
        <p:sp>
          <p:nvSpPr>
            <p:cNvPr id="1173" name="Google Shape;1173;p7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4" name="Google Shape;1174;p7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70"/>
          <p:cNvGrpSpPr/>
          <p:nvPr/>
        </p:nvGrpSpPr>
        <p:grpSpPr>
          <a:xfrm>
            <a:off x="457200" y="2228725"/>
            <a:ext cx="776889" cy="621300"/>
            <a:chOff x="457200" y="1378813"/>
            <a:chExt cx="776889" cy="621300"/>
          </a:xfrm>
        </p:grpSpPr>
        <p:sp>
          <p:nvSpPr>
            <p:cNvPr id="1176" name="Google Shape;1176;p7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77" name="Google Shape;1177;p7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 name="Google Shape;1178;p70"/>
          <p:cNvGrpSpPr/>
          <p:nvPr/>
        </p:nvGrpSpPr>
        <p:grpSpPr>
          <a:xfrm>
            <a:off x="457200" y="3073850"/>
            <a:ext cx="776889" cy="621300"/>
            <a:chOff x="457200" y="1378813"/>
            <a:chExt cx="776889" cy="621300"/>
          </a:xfrm>
        </p:grpSpPr>
        <p:sp>
          <p:nvSpPr>
            <p:cNvPr id="1179" name="Google Shape;1179;p7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80" name="Google Shape;1180;p7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 name="Google Shape;1181;p70"/>
          <p:cNvGrpSpPr/>
          <p:nvPr/>
        </p:nvGrpSpPr>
        <p:grpSpPr>
          <a:xfrm>
            <a:off x="457200" y="3923750"/>
            <a:ext cx="776889" cy="621300"/>
            <a:chOff x="457200" y="1378813"/>
            <a:chExt cx="776889" cy="621300"/>
          </a:xfrm>
        </p:grpSpPr>
        <p:sp>
          <p:nvSpPr>
            <p:cNvPr id="1182" name="Google Shape;1182;p7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3" name="Google Shape;1183;p7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4" name="Google Shape;1184;p70"/>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5" name="Google Shape;1185;p7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7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7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0"/>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9" name="Google Shape;1189;p70"/>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0" name="Google Shape;1190;p70"/>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191"/>
        <p:cNvGrpSpPr/>
        <p:nvPr/>
      </p:nvGrpSpPr>
      <p:grpSpPr>
        <a:xfrm>
          <a:off x="0" y="0"/>
          <a:ext cx="0" cy="0"/>
          <a:chOff x="0" y="0"/>
          <a:chExt cx="0" cy="0"/>
        </a:xfrm>
      </p:grpSpPr>
      <p:sp>
        <p:nvSpPr>
          <p:cNvPr id="1192" name="Google Shape;1192;p7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4" name="Google Shape;1194;p7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95" name="Google Shape;1195;p7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96" name="Google Shape;1196;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97" name="Google Shape;1197;p7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98" name="Google Shape;1198;p7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99" name="Google Shape;1199;p71"/>
          <p:cNvGrpSpPr/>
          <p:nvPr/>
        </p:nvGrpSpPr>
        <p:grpSpPr>
          <a:xfrm>
            <a:off x="457200" y="1300225"/>
            <a:ext cx="776889" cy="621300"/>
            <a:chOff x="457200" y="1378813"/>
            <a:chExt cx="776889" cy="621300"/>
          </a:xfrm>
        </p:grpSpPr>
        <p:sp>
          <p:nvSpPr>
            <p:cNvPr id="1200" name="Google Shape;1200;p7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1" name="Google Shape;1201;p7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 name="Google Shape;1202;p71"/>
          <p:cNvGrpSpPr/>
          <p:nvPr/>
        </p:nvGrpSpPr>
        <p:grpSpPr>
          <a:xfrm>
            <a:off x="457200" y="2000125"/>
            <a:ext cx="776889" cy="621300"/>
            <a:chOff x="457200" y="1378813"/>
            <a:chExt cx="776889" cy="621300"/>
          </a:xfrm>
        </p:grpSpPr>
        <p:sp>
          <p:nvSpPr>
            <p:cNvPr id="1203" name="Google Shape;1203;p7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4" name="Google Shape;1204;p7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 name="Google Shape;1205;p71"/>
          <p:cNvGrpSpPr/>
          <p:nvPr/>
        </p:nvGrpSpPr>
        <p:grpSpPr>
          <a:xfrm>
            <a:off x="457200" y="2692850"/>
            <a:ext cx="776889" cy="621300"/>
            <a:chOff x="457200" y="1378813"/>
            <a:chExt cx="776889" cy="621300"/>
          </a:xfrm>
        </p:grpSpPr>
        <p:sp>
          <p:nvSpPr>
            <p:cNvPr id="1206" name="Google Shape;1206;p7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07" name="Google Shape;1207;p7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71"/>
          <p:cNvGrpSpPr/>
          <p:nvPr/>
        </p:nvGrpSpPr>
        <p:grpSpPr>
          <a:xfrm>
            <a:off x="457200" y="3390350"/>
            <a:ext cx="776889" cy="621300"/>
            <a:chOff x="457200" y="1378813"/>
            <a:chExt cx="776889" cy="621300"/>
          </a:xfrm>
        </p:grpSpPr>
        <p:sp>
          <p:nvSpPr>
            <p:cNvPr id="1209" name="Google Shape;1209;p7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10" name="Google Shape;1210;p7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1" name="Google Shape;1211;p71"/>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2" name="Google Shape;1212;p7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6" name="Google Shape;1216;p71"/>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7" name="Google Shape;1217;p71"/>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18" name="Google Shape;1218;p71"/>
          <p:cNvGrpSpPr/>
          <p:nvPr/>
        </p:nvGrpSpPr>
        <p:grpSpPr>
          <a:xfrm>
            <a:off x="469500" y="4083075"/>
            <a:ext cx="776889" cy="621300"/>
            <a:chOff x="457200" y="1378813"/>
            <a:chExt cx="776889" cy="621300"/>
          </a:xfrm>
        </p:grpSpPr>
        <p:sp>
          <p:nvSpPr>
            <p:cNvPr id="1219" name="Google Shape;1219;p71"/>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20" name="Google Shape;1220;p71"/>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1" name="Google Shape;1221;p7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7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462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1223"/>
        <p:cNvGrpSpPr/>
        <p:nvPr/>
      </p:nvGrpSpPr>
      <p:grpSpPr>
        <a:xfrm>
          <a:off x="0" y="0"/>
          <a:ext cx="0" cy="0"/>
          <a:chOff x="0" y="0"/>
          <a:chExt cx="0" cy="0"/>
        </a:xfrm>
      </p:grpSpPr>
      <p:sp>
        <p:nvSpPr>
          <p:cNvPr id="1224" name="Google Shape;1224;p7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6" name="Google Shape;1226;p7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27" name="Google Shape;1227;p7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28" name="Google Shape;1228;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29" name="Google Shape;1229;p7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30" name="Google Shape;1230;p7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31" name="Google Shape;1231;p72"/>
          <p:cNvGrpSpPr/>
          <p:nvPr/>
        </p:nvGrpSpPr>
        <p:grpSpPr>
          <a:xfrm>
            <a:off x="457200" y="1237825"/>
            <a:ext cx="776900" cy="486300"/>
            <a:chOff x="457200" y="1466425"/>
            <a:chExt cx="776900" cy="486300"/>
          </a:xfrm>
        </p:grpSpPr>
        <p:sp>
          <p:nvSpPr>
            <p:cNvPr id="1232" name="Google Shape;1232;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3" name="Google Shape;1233;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4" name="Google Shape;1234;p72"/>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5" name="Google Shape;1235;p7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6" name="Google Shape;1236;p72"/>
          <p:cNvGrpSpPr/>
          <p:nvPr/>
        </p:nvGrpSpPr>
        <p:grpSpPr>
          <a:xfrm>
            <a:off x="457200" y="1828900"/>
            <a:ext cx="776900" cy="486300"/>
            <a:chOff x="457200" y="1466425"/>
            <a:chExt cx="776900" cy="486300"/>
          </a:xfrm>
        </p:grpSpPr>
        <p:sp>
          <p:nvSpPr>
            <p:cNvPr id="1237" name="Google Shape;1237;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38" name="Google Shape;1238;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9" name="Google Shape;1239;p7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0" name="Google Shape;1240;p72"/>
          <p:cNvGrpSpPr/>
          <p:nvPr/>
        </p:nvGrpSpPr>
        <p:grpSpPr>
          <a:xfrm>
            <a:off x="457200" y="2419975"/>
            <a:ext cx="776900" cy="486300"/>
            <a:chOff x="457200" y="1466425"/>
            <a:chExt cx="776900" cy="486300"/>
          </a:xfrm>
        </p:grpSpPr>
        <p:sp>
          <p:nvSpPr>
            <p:cNvPr id="1241" name="Google Shape;1241;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2" name="Google Shape;1242;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3" name="Google Shape;1243;p7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4" name="Google Shape;1244;p72"/>
          <p:cNvGrpSpPr/>
          <p:nvPr/>
        </p:nvGrpSpPr>
        <p:grpSpPr>
          <a:xfrm>
            <a:off x="457200" y="3011050"/>
            <a:ext cx="776900" cy="486300"/>
            <a:chOff x="457200" y="1466425"/>
            <a:chExt cx="776900" cy="486300"/>
          </a:xfrm>
        </p:grpSpPr>
        <p:sp>
          <p:nvSpPr>
            <p:cNvPr id="1245" name="Google Shape;1245;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6" name="Google Shape;1246;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7" name="Google Shape;1247;p7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8" name="Google Shape;1248;p72"/>
          <p:cNvGrpSpPr/>
          <p:nvPr/>
        </p:nvGrpSpPr>
        <p:grpSpPr>
          <a:xfrm>
            <a:off x="457200" y="3602137"/>
            <a:ext cx="776900" cy="486300"/>
            <a:chOff x="457200" y="1466425"/>
            <a:chExt cx="776900" cy="486300"/>
          </a:xfrm>
        </p:grpSpPr>
        <p:sp>
          <p:nvSpPr>
            <p:cNvPr id="1249" name="Google Shape;1249;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50" name="Google Shape;1250;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1" name="Google Shape;1251;p7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2" name="Google Shape;1252;p72"/>
          <p:cNvGrpSpPr/>
          <p:nvPr/>
        </p:nvGrpSpPr>
        <p:grpSpPr>
          <a:xfrm>
            <a:off x="457200" y="4193262"/>
            <a:ext cx="776900" cy="486300"/>
            <a:chOff x="457200" y="1466425"/>
            <a:chExt cx="776900" cy="486300"/>
          </a:xfrm>
        </p:grpSpPr>
        <p:sp>
          <p:nvSpPr>
            <p:cNvPr id="1253" name="Google Shape;1253;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4" name="Google Shape;1254;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5" name="Google Shape;1255;p72"/>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6" name="Google Shape;1256;p72"/>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7" name="Google Shape;1257;p7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8" name="Google Shape;1258;p72"/>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9" name="Google Shape;1259;p72"/>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1260"/>
        <p:cNvGrpSpPr/>
        <p:nvPr/>
      </p:nvGrpSpPr>
      <p:grpSpPr>
        <a:xfrm>
          <a:off x="0" y="0"/>
          <a:ext cx="0" cy="0"/>
          <a:chOff x="0" y="0"/>
          <a:chExt cx="0" cy="0"/>
        </a:xfrm>
      </p:grpSpPr>
      <p:sp>
        <p:nvSpPr>
          <p:cNvPr id="1261" name="Google Shape;1261;p7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3" name="Google Shape;1263;p7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64" name="Google Shape;1264;p7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65" name="Google Shape;1265;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66" name="Google Shape;1266;p7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7" name="Google Shape;1267;p7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68" name="Google Shape;1268;p73"/>
          <p:cNvGrpSpPr/>
          <p:nvPr/>
        </p:nvGrpSpPr>
        <p:grpSpPr>
          <a:xfrm>
            <a:off x="457200" y="1237825"/>
            <a:ext cx="776900" cy="486300"/>
            <a:chOff x="457200" y="1466425"/>
            <a:chExt cx="776900" cy="486300"/>
          </a:xfrm>
        </p:grpSpPr>
        <p:sp>
          <p:nvSpPr>
            <p:cNvPr id="1269" name="Google Shape;1269;p7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70" name="Google Shape;1270;p7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1" name="Google Shape;1271;p73"/>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72" name="Google Shape;1272;p7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3" name="Google Shape;1273;p73"/>
          <p:cNvGrpSpPr/>
          <p:nvPr/>
        </p:nvGrpSpPr>
        <p:grpSpPr>
          <a:xfrm>
            <a:off x="457200" y="1828900"/>
            <a:ext cx="776900" cy="486300"/>
            <a:chOff x="457200" y="1466425"/>
            <a:chExt cx="776900" cy="486300"/>
          </a:xfrm>
        </p:grpSpPr>
        <p:sp>
          <p:nvSpPr>
            <p:cNvPr id="1274" name="Google Shape;1274;p7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5" name="Google Shape;1275;p7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7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7" name="Google Shape;1277;p73"/>
          <p:cNvGrpSpPr/>
          <p:nvPr/>
        </p:nvGrpSpPr>
        <p:grpSpPr>
          <a:xfrm>
            <a:off x="457200" y="2419975"/>
            <a:ext cx="776900" cy="486300"/>
            <a:chOff x="457200" y="1466425"/>
            <a:chExt cx="776900" cy="486300"/>
          </a:xfrm>
        </p:grpSpPr>
        <p:sp>
          <p:nvSpPr>
            <p:cNvPr id="1278" name="Google Shape;1278;p7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79" name="Google Shape;1279;p7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0" name="Google Shape;1280;p7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1" name="Google Shape;1281;p73"/>
          <p:cNvGrpSpPr/>
          <p:nvPr/>
        </p:nvGrpSpPr>
        <p:grpSpPr>
          <a:xfrm>
            <a:off x="457200" y="3011050"/>
            <a:ext cx="776900" cy="486300"/>
            <a:chOff x="457200" y="1466425"/>
            <a:chExt cx="776900" cy="486300"/>
          </a:xfrm>
        </p:grpSpPr>
        <p:sp>
          <p:nvSpPr>
            <p:cNvPr id="1282" name="Google Shape;1282;p7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3" name="Google Shape;1283;p7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4" name="Google Shape;1284;p7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5" name="Google Shape;1285;p73"/>
          <p:cNvGrpSpPr/>
          <p:nvPr/>
        </p:nvGrpSpPr>
        <p:grpSpPr>
          <a:xfrm>
            <a:off x="457200" y="3602137"/>
            <a:ext cx="776900" cy="486300"/>
            <a:chOff x="457200" y="1466425"/>
            <a:chExt cx="776900" cy="486300"/>
          </a:xfrm>
        </p:grpSpPr>
        <p:sp>
          <p:nvSpPr>
            <p:cNvPr id="1286" name="Google Shape;1286;p7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87" name="Google Shape;1287;p7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8" name="Google Shape;1288;p7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9" name="Google Shape;1289;p73"/>
          <p:cNvGrpSpPr/>
          <p:nvPr/>
        </p:nvGrpSpPr>
        <p:grpSpPr>
          <a:xfrm>
            <a:off x="457200" y="4193262"/>
            <a:ext cx="776900" cy="486300"/>
            <a:chOff x="457200" y="1466425"/>
            <a:chExt cx="776900" cy="486300"/>
          </a:xfrm>
        </p:grpSpPr>
        <p:sp>
          <p:nvSpPr>
            <p:cNvPr id="1290" name="Google Shape;1290;p7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1" name="Google Shape;1291;p7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2" name="Google Shape;1292;p73"/>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3" name="Google Shape;1293;p73"/>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4" name="Google Shape;1294;p7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5" name="Google Shape;1295;p73"/>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6" name="Google Shape;1296;p73"/>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1297"/>
        <p:cNvGrpSpPr/>
        <p:nvPr/>
      </p:nvGrpSpPr>
      <p:grpSpPr>
        <a:xfrm>
          <a:off x="0" y="0"/>
          <a:ext cx="0" cy="0"/>
          <a:chOff x="0" y="0"/>
          <a:chExt cx="0" cy="0"/>
        </a:xfrm>
      </p:grpSpPr>
      <p:sp>
        <p:nvSpPr>
          <p:cNvPr id="1298" name="Google Shape;1298;p74"/>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7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0" name="Google Shape;1300;p7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1" name="Google Shape;1301;p7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2" name="Google Shape;1302;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03" name="Google Shape;1303;p7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04" name="Google Shape;1304;p7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305" name="Google Shape;1305;p74"/>
          <p:cNvGrpSpPr/>
          <p:nvPr/>
        </p:nvGrpSpPr>
        <p:grpSpPr>
          <a:xfrm>
            <a:off x="457222" y="1149803"/>
            <a:ext cx="713194" cy="446423"/>
            <a:chOff x="457200" y="1466425"/>
            <a:chExt cx="776900" cy="486300"/>
          </a:xfrm>
        </p:grpSpPr>
        <p:sp>
          <p:nvSpPr>
            <p:cNvPr id="1306" name="Google Shape;1306;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07" name="Google Shape;1307;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8" name="Google Shape;1308;p74"/>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9" name="Google Shape;1309;p74"/>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0" name="Google Shape;1310;p74"/>
          <p:cNvGrpSpPr/>
          <p:nvPr/>
        </p:nvGrpSpPr>
        <p:grpSpPr>
          <a:xfrm>
            <a:off x="457222" y="1672428"/>
            <a:ext cx="713194" cy="446423"/>
            <a:chOff x="457200" y="1466425"/>
            <a:chExt cx="776900" cy="486300"/>
          </a:xfrm>
        </p:grpSpPr>
        <p:sp>
          <p:nvSpPr>
            <p:cNvPr id="1311" name="Google Shape;1311;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2" name="Google Shape;1312;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3" name="Google Shape;1313;p74"/>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4" name="Google Shape;1314;p74"/>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5" name="Google Shape;1315;p74"/>
          <p:cNvGrpSpPr/>
          <p:nvPr/>
        </p:nvGrpSpPr>
        <p:grpSpPr>
          <a:xfrm>
            <a:off x="457197" y="2195578"/>
            <a:ext cx="713194" cy="446423"/>
            <a:chOff x="457200" y="1466425"/>
            <a:chExt cx="776900" cy="486300"/>
          </a:xfrm>
        </p:grpSpPr>
        <p:sp>
          <p:nvSpPr>
            <p:cNvPr id="1316" name="Google Shape;1316;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17" name="Google Shape;1317;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8" name="Google Shape;1318;p74"/>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9" name="Google Shape;1319;p74"/>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0" name="Google Shape;1320;p74"/>
          <p:cNvGrpSpPr/>
          <p:nvPr/>
        </p:nvGrpSpPr>
        <p:grpSpPr>
          <a:xfrm>
            <a:off x="457197" y="2718203"/>
            <a:ext cx="713194" cy="446423"/>
            <a:chOff x="457200" y="1466425"/>
            <a:chExt cx="776900" cy="486300"/>
          </a:xfrm>
        </p:grpSpPr>
        <p:sp>
          <p:nvSpPr>
            <p:cNvPr id="1321" name="Google Shape;1321;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2" name="Google Shape;1322;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3" name="Google Shape;1323;p74"/>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4" name="Google Shape;1324;p74"/>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5" name="Google Shape;1325;p74"/>
          <p:cNvGrpSpPr/>
          <p:nvPr/>
        </p:nvGrpSpPr>
        <p:grpSpPr>
          <a:xfrm>
            <a:off x="457222" y="3240828"/>
            <a:ext cx="713194" cy="446423"/>
            <a:chOff x="457200" y="1466425"/>
            <a:chExt cx="776900" cy="486300"/>
          </a:xfrm>
        </p:grpSpPr>
        <p:sp>
          <p:nvSpPr>
            <p:cNvPr id="1326" name="Google Shape;1326;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27" name="Google Shape;1327;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8" name="Google Shape;1328;p74"/>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9" name="Google Shape;1329;p74"/>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0" name="Google Shape;1330;p74"/>
          <p:cNvGrpSpPr/>
          <p:nvPr/>
        </p:nvGrpSpPr>
        <p:grpSpPr>
          <a:xfrm>
            <a:off x="457222" y="3763453"/>
            <a:ext cx="713194" cy="446423"/>
            <a:chOff x="457200" y="1466425"/>
            <a:chExt cx="776900" cy="486300"/>
          </a:xfrm>
        </p:grpSpPr>
        <p:sp>
          <p:nvSpPr>
            <p:cNvPr id="1331" name="Google Shape;1331;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2" name="Google Shape;1332;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3" name="Google Shape;1333;p74"/>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4" name="Google Shape;1334;p74"/>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5" name="Google Shape;1335;p74"/>
          <p:cNvGrpSpPr/>
          <p:nvPr/>
        </p:nvGrpSpPr>
        <p:grpSpPr>
          <a:xfrm>
            <a:off x="457222" y="4311603"/>
            <a:ext cx="713194" cy="446423"/>
            <a:chOff x="457200" y="1466425"/>
            <a:chExt cx="776900" cy="486300"/>
          </a:xfrm>
        </p:grpSpPr>
        <p:sp>
          <p:nvSpPr>
            <p:cNvPr id="1336" name="Google Shape;1336;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37" name="Google Shape;1337;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8" name="Google Shape;1338;p74"/>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1339"/>
        <p:cNvGrpSpPr/>
        <p:nvPr/>
      </p:nvGrpSpPr>
      <p:grpSpPr>
        <a:xfrm>
          <a:off x="0" y="0"/>
          <a:ext cx="0" cy="0"/>
          <a:chOff x="0" y="0"/>
          <a:chExt cx="0" cy="0"/>
        </a:xfrm>
      </p:grpSpPr>
      <p:sp>
        <p:nvSpPr>
          <p:cNvPr id="1340" name="Google Shape;1340;p7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1" name="Google Shape;1341;p7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42" name="Google Shape;1342;p7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43" name="Google Shape;1343;p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44" name="Google Shape;1344;p7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45" name="Google Shape;1345;p7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6" name="Google Shape;1346;p7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7" name="Google Shape;1347;p75"/>
          <p:cNvGrpSpPr/>
          <p:nvPr/>
        </p:nvGrpSpPr>
        <p:grpSpPr>
          <a:xfrm>
            <a:off x="457427" y="3873038"/>
            <a:ext cx="602564" cy="377174"/>
            <a:chOff x="457200" y="1466425"/>
            <a:chExt cx="776900" cy="486300"/>
          </a:xfrm>
        </p:grpSpPr>
        <p:sp>
          <p:nvSpPr>
            <p:cNvPr id="1348" name="Google Shape;1348;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49" name="Google Shape;1349;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0" name="Google Shape;1350;p7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1" name="Google Shape;1351;p7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2" name="Google Shape;1352;p75"/>
          <p:cNvGrpSpPr/>
          <p:nvPr/>
        </p:nvGrpSpPr>
        <p:grpSpPr>
          <a:xfrm>
            <a:off x="457315" y="4311142"/>
            <a:ext cx="602564" cy="377174"/>
            <a:chOff x="457200" y="1466425"/>
            <a:chExt cx="776900" cy="486300"/>
          </a:xfrm>
        </p:grpSpPr>
        <p:sp>
          <p:nvSpPr>
            <p:cNvPr id="1353" name="Google Shape;1353;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4" name="Google Shape;1354;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5" name="Google Shape;1355;p7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6" name="Google Shape;1356;p7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7" name="Google Shape;1357;p75"/>
          <p:cNvGrpSpPr/>
          <p:nvPr/>
        </p:nvGrpSpPr>
        <p:grpSpPr>
          <a:xfrm>
            <a:off x="457377" y="2996663"/>
            <a:ext cx="602564" cy="377174"/>
            <a:chOff x="457200" y="1466425"/>
            <a:chExt cx="776900" cy="486300"/>
          </a:xfrm>
        </p:grpSpPr>
        <p:sp>
          <p:nvSpPr>
            <p:cNvPr id="1358" name="Google Shape;1358;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59" name="Google Shape;1359;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0" name="Google Shape;1360;p7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1" name="Google Shape;1361;p7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2" name="Google Shape;1362;p75"/>
          <p:cNvGrpSpPr/>
          <p:nvPr/>
        </p:nvGrpSpPr>
        <p:grpSpPr>
          <a:xfrm>
            <a:off x="457265" y="3434767"/>
            <a:ext cx="602564" cy="377174"/>
            <a:chOff x="457200" y="1466425"/>
            <a:chExt cx="776900" cy="486300"/>
          </a:xfrm>
        </p:grpSpPr>
        <p:sp>
          <p:nvSpPr>
            <p:cNvPr id="1363" name="Google Shape;1363;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4" name="Google Shape;1364;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5" name="Google Shape;1365;p7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6" name="Google Shape;1366;p7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7" name="Google Shape;1367;p75"/>
          <p:cNvGrpSpPr/>
          <p:nvPr/>
        </p:nvGrpSpPr>
        <p:grpSpPr>
          <a:xfrm>
            <a:off x="457402" y="2135288"/>
            <a:ext cx="602564" cy="377174"/>
            <a:chOff x="457200" y="1466425"/>
            <a:chExt cx="776900" cy="486300"/>
          </a:xfrm>
        </p:grpSpPr>
        <p:sp>
          <p:nvSpPr>
            <p:cNvPr id="1368" name="Google Shape;1368;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69" name="Google Shape;1369;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0" name="Google Shape;1370;p75"/>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1" name="Google Shape;1371;p7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2" name="Google Shape;1372;p75"/>
          <p:cNvGrpSpPr/>
          <p:nvPr/>
        </p:nvGrpSpPr>
        <p:grpSpPr>
          <a:xfrm>
            <a:off x="457290" y="2573392"/>
            <a:ext cx="602564" cy="377174"/>
            <a:chOff x="457200" y="1466425"/>
            <a:chExt cx="776900" cy="486300"/>
          </a:xfrm>
        </p:grpSpPr>
        <p:sp>
          <p:nvSpPr>
            <p:cNvPr id="1373" name="Google Shape;1373;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4" name="Google Shape;1374;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5" name="Google Shape;1375;p75"/>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6" name="Google Shape;1376;p7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7" name="Google Shape;1377;p75"/>
          <p:cNvGrpSpPr/>
          <p:nvPr/>
        </p:nvGrpSpPr>
        <p:grpSpPr>
          <a:xfrm>
            <a:off x="457352" y="1258913"/>
            <a:ext cx="602564" cy="377174"/>
            <a:chOff x="457200" y="1466425"/>
            <a:chExt cx="776900" cy="486300"/>
          </a:xfrm>
        </p:grpSpPr>
        <p:sp>
          <p:nvSpPr>
            <p:cNvPr id="1378" name="Google Shape;1378;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79" name="Google Shape;1379;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0" name="Google Shape;1380;p75"/>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1" name="Google Shape;1381;p7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2" name="Google Shape;1382;p75"/>
          <p:cNvGrpSpPr/>
          <p:nvPr/>
        </p:nvGrpSpPr>
        <p:grpSpPr>
          <a:xfrm>
            <a:off x="457240" y="1697017"/>
            <a:ext cx="602564" cy="377174"/>
            <a:chOff x="457200" y="1466425"/>
            <a:chExt cx="776900" cy="486300"/>
          </a:xfrm>
        </p:grpSpPr>
        <p:sp>
          <p:nvSpPr>
            <p:cNvPr id="1383" name="Google Shape;1383;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4" name="Google Shape;1384;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5" name="Google Shape;1385;p75"/>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1386"/>
        <p:cNvGrpSpPr/>
        <p:nvPr/>
      </p:nvGrpSpPr>
      <p:grpSpPr>
        <a:xfrm>
          <a:off x="0" y="0"/>
          <a:ext cx="0" cy="0"/>
          <a:chOff x="0" y="0"/>
          <a:chExt cx="0" cy="0"/>
        </a:xfrm>
      </p:grpSpPr>
      <p:sp>
        <p:nvSpPr>
          <p:cNvPr id="1387" name="Google Shape;1387;p7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8" name="Google Shape;1388;p7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89" name="Google Shape;1389;p7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90" name="Google Shape;1390;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91" name="Google Shape;1391;p7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92" name="Google Shape;1392;p7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3" name="Google Shape;1393;p7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4" name="Google Shape;1394;p76"/>
          <p:cNvGrpSpPr/>
          <p:nvPr/>
        </p:nvGrpSpPr>
        <p:grpSpPr>
          <a:xfrm>
            <a:off x="457427" y="3873038"/>
            <a:ext cx="602564" cy="377174"/>
            <a:chOff x="457200" y="1466425"/>
            <a:chExt cx="776900" cy="486300"/>
          </a:xfrm>
        </p:grpSpPr>
        <p:sp>
          <p:nvSpPr>
            <p:cNvPr id="1395" name="Google Shape;1395;p7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6" name="Google Shape;1396;p7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7" name="Google Shape;1397;p7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8" name="Google Shape;1398;p7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9" name="Google Shape;1399;p76"/>
          <p:cNvGrpSpPr/>
          <p:nvPr/>
        </p:nvGrpSpPr>
        <p:grpSpPr>
          <a:xfrm>
            <a:off x="457315" y="4311142"/>
            <a:ext cx="602564" cy="377174"/>
            <a:chOff x="457200" y="1466425"/>
            <a:chExt cx="776900" cy="486300"/>
          </a:xfrm>
        </p:grpSpPr>
        <p:sp>
          <p:nvSpPr>
            <p:cNvPr id="1400" name="Google Shape;1400;p7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1" name="Google Shape;1401;p7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2" name="Google Shape;1402;p7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3" name="Google Shape;1403;p7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76"/>
          <p:cNvGrpSpPr/>
          <p:nvPr/>
        </p:nvGrpSpPr>
        <p:grpSpPr>
          <a:xfrm>
            <a:off x="457377" y="2996663"/>
            <a:ext cx="602564" cy="377174"/>
            <a:chOff x="457200" y="1466425"/>
            <a:chExt cx="776900" cy="486300"/>
          </a:xfrm>
        </p:grpSpPr>
        <p:sp>
          <p:nvSpPr>
            <p:cNvPr id="1405" name="Google Shape;1405;p7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6" name="Google Shape;1406;p7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7" name="Google Shape;1407;p7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8" name="Google Shape;1408;p7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9" name="Google Shape;1409;p76"/>
          <p:cNvGrpSpPr/>
          <p:nvPr/>
        </p:nvGrpSpPr>
        <p:grpSpPr>
          <a:xfrm>
            <a:off x="457265" y="3434767"/>
            <a:ext cx="602564" cy="377174"/>
            <a:chOff x="457200" y="1466425"/>
            <a:chExt cx="776900" cy="486300"/>
          </a:xfrm>
        </p:grpSpPr>
        <p:sp>
          <p:nvSpPr>
            <p:cNvPr id="1410" name="Google Shape;1410;p7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1" name="Google Shape;1411;p7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2" name="Google Shape;1412;p7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3" name="Google Shape;1413;p7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4" name="Google Shape;1414;p76"/>
          <p:cNvGrpSpPr/>
          <p:nvPr/>
        </p:nvGrpSpPr>
        <p:grpSpPr>
          <a:xfrm>
            <a:off x="457402" y="2135288"/>
            <a:ext cx="602564" cy="377174"/>
            <a:chOff x="457200" y="1466425"/>
            <a:chExt cx="776900" cy="486300"/>
          </a:xfrm>
        </p:grpSpPr>
        <p:sp>
          <p:nvSpPr>
            <p:cNvPr id="1415" name="Google Shape;1415;p7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6" name="Google Shape;1416;p7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7" name="Google Shape;1417;p76"/>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8" name="Google Shape;1418;p7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9" name="Google Shape;1419;p76"/>
          <p:cNvGrpSpPr/>
          <p:nvPr/>
        </p:nvGrpSpPr>
        <p:grpSpPr>
          <a:xfrm>
            <a:off x="457290" y="2573392"/>
            <a:ext cx="602564" cy="377174"/>
            <a:chOff x="457200" y="1466425"/>
            <a:chExt cx="776900" cy="486300"/>
          </a:xfrm>
        </p:grpSpPr>
        <p:sp>
          <p:nvSpPr>
            <p:cNvPr id="1420" name="Google Shape;1420;p7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1" name="Google Shape;1421;p7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2" name="Google Shape;1422;p76"/>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3" name="Google Shape;1423;p7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4" name="Google Shape;1424;p76"/>
          <p:cNvGrpSpPr/>
          <p:nvPr/>
        </p:nvGrpSpPr>
        <p:grpSpPr>
          <a:xfrm>
            <a:off x="457352" y="1258913"/>
            <a:ext cx="602564" cy="377174"/>
            <a:chOff x="457200" y="1466425"/>
            <a:chExt cx="776900" cy="486300"/>
          </a:xfrm>
        </p:grpSpPr>
        <p:sp>
          <p:nvSpPr>
            <p:cNvPr id="1425" name="Google Shape;1425;p7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6" name="Google Shape;1426;p7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7" name="Google Shape;1427;p76"/>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8" name="Google Shape;1428;p7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9" name="Google Shape;1429;p76"/>
          <p:cNvGrpSpPr/>
          <p:nvPr/>
        </p:nvGrpSpPr>
        <p:grpSpPr>
          <a:xfrm>
            <a:off x="457240" y="1697017"/>
            <a:ext cx="602564" cy="377174"/>
            <a:chOff x="457200" y="1466425"/>
            <a:chExt cx="776900" cy="486300"/>
          </a:xfrm>
        </p:grpSpPr>
        <p:sp>
          <p:nvSpPr>
            <p:cNvPr id="1430" name="Google Shape;1430;p7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1" name="Google Shape;1431;p7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2" name="Google Shape;1432;p76"/>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1433"/>
        <p:cNvGrpSpPr/>
        <p:nvPr/>
      </p:nvGrpSpPr>
      <p:grpSpPr>
        <a:xfrm>
          <a:off x="0" y="0"/>
          <a:ext cx="0" cy="0"/>
          <a:chOff x="0" y="0"/>
          <a:chExt cx="0" cy="0"/>
        </a:xfrm>
      </p:grpSpPr>
      <p:sp>
        <p:nvSpPr>
          <p:cNvPr id="1434" name="Google Shape;1434;p7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5" name="Google Shape;1435;p7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36" name="Google Shape;1436;p7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37" name="Google Shape;1437;p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38" name="Google Shape;1438;p7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39" name="Google Shape;1439;p7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0" name="Google Shape;1440;p77"/>
          <p:cNvGrpSpPr/>
          <p:nvPr/>
        </p:nvGrpSpPr>
        <p:grpSpPr>
          <a:xfrm>
            <a:off x="457181" y="1345103"/>
            <a:ext cx="533372" cy="533480"/>
            <a:chOff x="457200" y="1378813"/>
            <a:chExt cx="695400" cy="695450"/>
          </a:xfrm>
        </p:grpSpPr>
        <p:sp>
          <p:nvSpPr>
            <p:cNvPr id="1441" name="Google Shape;1441;p7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2" name="Google Shape;1442;p77"/>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3" name="Google Shape;1443;p77"/>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7"/>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5" name="Google Shape;1445;p77"/>
          <p:cNvGrpSpPr/>
          <p:nvPr/>
        </p:nvGrpSpPr>
        <p:grpSpPr>
          <a:xfrm>
            <a:off x="3305156" y="1345103"/>
            <a:ext cx="533372" cy="533480"/>
            <a:chOff x="457200" y="1378813"/>
            <a:chExt cx="695400" cy="695450"/>
          </a:xfrm>
        </p:grpSpPr>
        <p:sp>
          <p:nvSpPr>
            <p:cNvPr id="1446" name="Google Shape;1446;p7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47" name="Google Shape;1447;p77"/>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8" name="Google Shape;1448;p77"/>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7"/>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50" name="Google Shape;1450;p77"/>
          <p:cNvGrpSpPr/>
          <p:nvPr/>
        </p:nvGrpSpPr>
        <p:grpSpPr>
          <a:xfrm>
            <a:off x="6134081" y="1345853"/>
            <a:ext cx="533372" cy="533480"/>
            <a:chOff x="457200" y="1378813"/>
            <a:chExt cx="695400" cy="695450"/>
          </a:xfrm>
        </p:grpSpPr>
        <p:sp>
          <p:nvSpPr>
            <p:cNvPr id="1451" name="Google Shape;1451;p77"/>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2" name="Google Shape;1452;p77"/>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3" name="Google Shape;1453;p77"/>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7"/>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1455"/>
        <p:cNvGrpSpPr/>
        <p:nvPr/>
      </p:nvGrpSpPr>
      <p:grpSpPr>
        <a:xfrm>
          <a:off x="0" y="0"/>
          <a:ext cx="0" cy="0"/>
          <a:chOff x="0" y="0"/>
          <a:chExt cx="0" cy="0"/>
        </a:xfrm>
      </p:grpSpPr>
      <p:pic>
        <p:nvPicPr>
          <p:cNvPr id="1456" name="Google Shape;1456;p7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57" name="Google Shape;1457;p78"/>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59" name="Google Shape;1459;p7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60" name="Google Shape;1460;p7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61" name="Google Shape;1461;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2" name="Google Shape;1462;p7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3" name="Google Shape;1463;p7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64" name="Google Shape;1464;p78"/>
          <p:cNvGrpSpPr/>
          <p:nvPr/>
        </p:nvGrpSpPr>
        <p:grpSpPr>
          <a:xfrm>
            <a:off x="457206" y="1421303"/>
            <a:ext cx="533372" cy="533480"/>
            <a:chOff x="457200" y="1378813"/>
            <a:chExt cx="695400" cy="695450"/>
          </a:xfrm>
        </p:grpSpPr>
        <p:sp>
          <p:nvSpPr>
            <p:cNvPr id="1465" name="Google Shape;1465;p78"/>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6" name="Google Shape;1466;p78"/>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7" name="Google Shape;1467;p78"/>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8" name="Google Shape;1468;p78"/>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9" name="Google Shape;1469;p78"/>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0" name="Google Shape;1470;p78"/>
          <p:cNvGrpSpPr/>
          <p:nvPr/>
        </p:nvGrpSpPr>
        <p:grpSpPr>
          <a:xfrm>
            <a:off x="4936306" y="1423553"/>
            <a:ext cx="533372" cy="533480"/>
            <a:chOff x="457200" y="1378813"/>
            <a:chExt cx="695400" cy="695450"/>
          </a:xfrm>
        </p:grpSpPr>
        <p:sp>
          <p:nvSpPr>
            <p:cNvPr id="1471" name="Google Shape;1471;p78"/>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2" name="Google Shape;1472;p78"/>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3" name="Google Shape;1473;p78"/>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4" name="Google Shape;1474;p78"/>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1475"/>
        <p:cNvGrpSpPr/>
        <p:nvPr/>
      </p:nvGrpSpPr>
      <p:grpSpPr>
        <a:xfrm>
          <a:off x="0" y="0"/>
          <a:ext cx="0" cy="0"/>
          <a:chOff x="0" y="0"/>
          <a:chExt cx="0" cy="0"/>
        </a:xfrm>
      </p:grpSpPr>
      <p:sp>
        <p:nvSpPr>
          <p:cNvPr id="1476" name="Google Shape;1476;p7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7" name="Google Shape;1477;p7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78" name="Google Shape;1478;p7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79" name="Google Shape;1479;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80" name="Google Shape;1480;p7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81" name="Google Shape;1481;p7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2" name="Google Shape;1482;p79"/>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3" name="Google Shape;1483;p79"/>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9"/>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79"/>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79"/>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9"/>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88" name="Google Shape;1488;p79"/>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89" name="Google Shape;1489;p79"/>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9"/>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9"/>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9"/>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9"/>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4" name="Google Shape;1494;p79"/>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5" name="Google Shape;1495;p79"/>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9"/>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9"/>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8" name="Google Shape;1498;p79"/>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1499" name="Google Shape;1499;p79"/>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0" name="Google Shape;1500;p79"/>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1" name="Google Shape;1501;p79"/>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1502"/>
        <p:cNvGrpSpPr/>
        <p:nvPr/>
      </p:nvGrpSpPr>
      <p:grpSpPr>
        <a:xfrm>
          <a:off x="0" y="0"/>
          <a:ext cx="0" cy="0"/>
          <a:chOff x="0" y="0"/>
          <a:chExt cx="0" cy="0"/>
        </a:xfrm>
      </p:grpSpPr>
      <p:sp>
        <p:nvSpPr>
          <p:cNvPr id="1503" name="Google Shape;1503;p8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8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5" name="Google Shape;1505;p8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6" name="Google Shape;1506;p8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07" name="Google Shape;1507;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08" name="Google Shape;1508;p8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09" name="Google Shape;1509;p8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0" name="Google Shape;1510;p8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1" name="Google Shape;1511;p8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8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8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8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5" name="Google Shape;1515;p8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6" name="Google Shape;1516;p8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17" name="Google Shape;1517;p8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18" name="Google Shape;1518;p80"/>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1519" name="Google Shape;1519;p80"/>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1520" name="Google Shape;1520;p8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1521"/>
        <p:cNvGrpSpPr/>
        <p:nvPr/>
      </p:nvGrpSpPr>
      <p:grpSpPr>
        <a:xfrm>
          <a:off x="0" y="0"/>
          <a:ext cx="0" cy="0"/>
          <a:chOff x="0" y="0"/>
          <a:chExt cx="0" cy="0"/>
        </a:xfrm>
      </p:grpSpPr>
      <p:sp>
        <p:nvSpPr>
          <p:cNvPr id="1522" name="Google Shape;1522;p8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8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4" name="Google Shape;1524;p8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25" name="Google Shape;1525;p8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26" name="Google Shape;1526;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27" name="Google Shape;1527;p8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28" name="Google Shape;1528;p8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9" name="Google Shape;1529;p8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0" name="Google Shape;1530;p8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8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8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8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4" name="Google Shape;1534;p8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5" name="Google Shape;1535;p8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36" name="Google Shape;1536;p8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37" name="Google Shape;1537;p81"/>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1538" name="Google Shape;1538;p81"/>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1539" name="Google Shape;1539;p8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1540"/>
        <p:cNvGrpSpPr/>
        <p:nvPr/>
      </p:nvGrpSpPr>
      <p:grpSpPr>
        <a:xfrm>
          <a:off x="0" y="0"/>
          <a:ext cx="0" cy="0"/>
          <a:chOff x="0" y="0"/>
          <a:chExt cx="0" cy="0"/>
        </a:xfrm>
      </p:grpSpPr>
      <p:sp>
        <p:nvSpPr>
          <p:cNvPr id="1541" name="Google Shape;1541;p8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8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3" name="Google Shape;1543;p8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44" name="Google Shape;1544;p8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45" name="Google Shape;1545;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46" name="Google Shape;1546;p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47" name="Google Shape;1547;p8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8" name="Google Shape;1548;p8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9" name="Google Shape;1549;p8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8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8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8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3" name="Google Shape;1553;p8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4" name="Google Shape;1554;p8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55" name="Google Shape;1555;p82"/>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1556" name="Google Shape;1556;p82"/>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1557" name="Google Shape;1557;p82"/>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1558" name="Google Shape;1558;p82"/>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1559"/>
        <p:cNvGrpSpPr/>
        <p:nvPr/>
      </p:nvGrpSpPr>
      <p:grpSpPr>
        <a:xfrm>
          <a:off x="0" y="0"/>
          <a:ext cx="0" cy="0"/>
          <a:chOff x="0" y="0"/>
          <a:chExt cx="0" cy="0"/>
        </a:xfrm>
      </p:grpSpPr>
      <p:sp>
        <p:nvSpPr>
          <p:cNvPr id="1560" name="Google Shape;1560;p8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8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2" name="Google Shape;1562;p8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63" name="Google Shape;1563;p8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64" name="Google Shape;1564;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65" name="Google Shape;1565;p8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66" name="Google Shape;1566;p8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7" name="Google Shape;1567;p8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8" name="Google Shape;1568;p8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8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8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8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2" name="Google Shape;1572;p8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3" name="Google Shape;1573;p8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74" name="Google Shape;1574;p83"/>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1575" name="Google Shape;1575;p83"/>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1576" name="Google Shape;1576;p83"/>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1577" name="Google Shape;1577;p83"/>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1578"/>
        <p:cNvGrpSpPr/>
        <p:nvPr/>
      </p:nvGrpSpPr>
      <p:grpSpPr>
        <a:xfrm>
          <a:off x="0" y="0"/>
          <a:ext cx="0" cy="0"/>
          <a:chOff x="0" y="0"/>
          <a:chExt cx="0" cy="0"/>
        </a:xfrm>
      </p:grpSpPr>
      <p:sp>
        <p:nvSpPr>
          <p:cNvPr id="1579" name="Google Shape;1579;p8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8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1" name="Google Shape;1581;p8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82" name="Google Shape;1582;p8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3" name="Google Shape;1583;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84" name="Google Shape;1584;p8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85" name="Google Shape;1585;p8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6" name="Google Shape;1586;p8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7" name="Google Shape;1587;p8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8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8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8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1" name="Google Shape;1591;p8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2" name="Google Shape;1592;p8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3" name="Google Shape;1593;p8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8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95" name="Google Shape;1595;p8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596" name="Google Shape;1596;p84"/>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1597" name="Google Shape;1597;p8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598" name="Google Shape;1598;p84"/>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1599" name="Google Shape;1599;p8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1600"/>
        <p:cNvGrpSpPr/>
        <p:nvPr/>
      </p:nvGrpSpPr>
      <p:grpSpPr>
        <a:xfrm>
          <a:off x="0" y="0"/>
          <a:ext cx="0" cy="0"/>
          <a:chOff x="0" y="0"/>
          <a:chExt cx="0" cy="0"/>
        </a:xfrm>
      </p:grpSpPr>
      <p:sp>
        <p:nvSpPr>
          <p:cNvPr id="1601" name="Google Shape;1601;p8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8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3" name="Google Shape;1603;p8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04" name="Google Shape;1604;p8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05" name="Google Shape;1605;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06" name="Google Shape;1606;p8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7" name="Google Shape;1607;p8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8" name="Google Shape;1608;p8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9" name="Google Shape;1609;p8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8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8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8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3" name="Google Shape;1613;p8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4" name="Google Shape;1614;p8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5" name="Google Shape;1615;p8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8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17" name="Google Shape;1617;p8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18" name="Google Shape;1618;p85"/>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1619" name="Google Shape;1619;p8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20" name="Google Shape;1620;p85"/>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1621" name="Google Shape;1621;p8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1622"/>
        <p:cNvGrpSpPr/>
        <p:nvPr/>
      </p:nvGrpSpPr>
      <p:grpSpPr>
        <a:xfrm>
          <a:off x="0" y="0"/>
          <a:ext cx="0" cy="0"/>
          <a:chOff x="0" y="0"/>
          <a:chExt cx="0" cy="0"/>
        </a:xfrm>
      </p:grpSpPr>
      <p:sp>
        <p:nvSpPr>
          <p:cNvPr id="1623" name="Google Shape;1623;p8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8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5" name="Google Shape;1625;p8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26" name="Google Shape;1626;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27" name="Google Shape;1627;p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28" name="Google Shape;1628;p8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29" name="Google Shape;1629;p8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0" name="Google Shape;1630;p8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1" name="Google Shape;1631;p8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8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8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8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5" name="Google Shape;1635;p8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6" name="Google Shape;1636;p8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7" name="Google Shape;1637;p8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8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39" name="Google Shape;1639;p86"/>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1640" name="Google Shape;1640;p86"/>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1641" name="Google Shape;1641;p86"/>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1642" name="Google Shape;1642;p86"/>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1643" name="Google Shape;1643;p86"/>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1644"/>
        <p:cNvGrpSpPr/>
        <p:nvPr/>
      </p:nvGrpSpPr>
      <p:grpSpPr>
        <a:xfrm>
          <a:off x="0" y="0"/>
          <a:ext cx="0" cy="0"/>
          <a:chOff x="0" y="0"/>
          <a:chExt cx="0" cy="0"/>
        </a:xfrm>
      </p:grpSpPr>
      <p:sp>
        <p:nvSpPr>
          <p:cNvPr id="1645" name="Google Shape;1645;p8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8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7" name="Google Shape;1647;p8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48" name="Google Shape;1648;p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49" name="Google Shape;1649;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50" name="Google Shape;1650;p8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51" name="Google Shape;1651;p8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2" name="Google Shape;1652;p8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3" name="Google Shape;1653;p8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8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8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8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7" name="Google Shape;1657;p8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8" name="Google Shape;1658;p8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9" name="Google Shape;1659;p8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8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61" name="Google Shape;1661;p87"/>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1662" name="Google Shape;1662;p87"/>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1663" name="Google Shape;1663;p87"/>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1664" name="Google Shape;1664;p87"/>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1665" name="Google Shape;1665;p87"/>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1666"/>
        <p:cNvGrpSpPr/>
        <p:nvPr/>
      </p:nvGrpSpPr>
      <p:grpSpPr>
        <a:xfrm>
          <a:off x="0" y="0"/>
          <a:ext cx="0" cy="0"/>
          <a:chOff x="0" y="0"/>
          <a:chExt cx="0" cy="0"/>
        </a:xfrm>
      </p:grpSpPr>
      <p:sp>
        <p:nvSpPr>
          <p:cNvPr id="1667" name="Google Shape;1667;p8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9" name="Google Shape;1669;p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70" name="Google Shape;1670;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71" name="Google Shape;1671;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72" name="Google Shape;1672;p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73" name="Google Shape;1673;p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4" name="Google Shape;1674;p8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5" name="Google Shape;1675;p8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8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8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8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8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8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1" name="Google Shape;1681;p8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2" name="Google Shape;1682;p8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3" name="Google Shape;1683;p8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4" name="Google Shape;1684;p8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85" name="Google Shape;1685;p8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686" name="Google Shape;1686;p88"/>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1687" name="Google Shape;1687;p8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688" name="Google Shape;1688;p88"/>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1689" name="Google Shape;1689;p8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690" name="Google Shape;1690;p88"/>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1691"/>
        <p:cNvGrpSpPr/>
        <p:nvPr/>
      </p:nvGrpSpPr>
      <p:grpSpPr>
        <a:xfrm>
          <a:off x="0" y="0"/>
          <a:ext cx="0" cy="0"/>
          <a:chOff x="0" y="0"/>
          <a:chExt cx="0" cy="0"/>
        </a:xfrm>
      </p:grpSpPr>
      <p:sp>
        <p:nvSpPr>
          <p:cNvPr id="1692" name="Google Shape;1692;p8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4" name="Google Shape;1694;p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95" name="Google Shape;1695;p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96" name="Google Shape;1696;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97" name="Google Shape;1697;p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98" name="Google Shape;1698;p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9" name="Google Shape;1699;p8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0" name="Google Shape;1700;p8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8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8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8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8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8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6" name="Google Shape;1706;p8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7" name="Google Shape;1707;p8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8" name="Google Shape;1708;p8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9" name="Google Shape;1709;p8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10" name="Google Shape;1710;p8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711" name="Google Shape;1711;p89"/>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1712" name="Google Shape;1712;p8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713" name="Google Shape;1713;p89"/>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1714" name="Google Shape;1714;p8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715" name="Google Shape;1715;p89"/>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1716"/>
        <p:cNvGrpSpPr/>
        <p:nvPr/>
      </p:nvGrpSpPr>
      <p:grpSpPr>
        <a:xfrm>
          <a:off x="0" y="0"/>
          <a:ext cx="0" cy="0"/>
          <a:chOff x="0" y="0"/>
          <a:chExt cx="0" cy="0"/>
        </a:xfrm>
      </p:grpSpPr>
      <p:sp>
        <p:nvSpPr>
          <p:cNvPr id="1717" name="Google Shape;1717;p9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9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9" name="Google Shape;1719;p9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20" name="Google Shape;1720;p9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21" name="Google Shape;1721;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22" name="Google Shape;1722;p9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23" name="Google Shape;1723;p9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4" name="Google Shape;1724;p9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5" name="Google Shape;1725;p9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9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9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9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9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9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1" name="Google Shape;1731;p9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2" name="Google Shape;1732;p9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3" name="Google Shape;1733;p9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4" name="Google Shape;1734;p9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35" name="Google Shape;1735;p90"/>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1736" name="Google Shape;1736;p90"/>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1737" name="Google Shape;1737;p90"/>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1738" name="Google Shape;1738;p90"/>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1739" name="Google Shape;1739;p90"/>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1740" name="Google Shape;1740;p90"/>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1741"/>
        <p:cNvGrpSpPr/>
        <p:nvPr/>
      </p:nvGrpSpPr>
      <p:grpSpPr>
        <a:xfrm>
          <a:off x="0" y="0"/>
          <a:ext cx="0" cy="0"/>
          <a:chOff x="0" y="0"/>
          <a:chExt cx="0" cy="0"/>
        </a:xfrm>
      </p:grpSpPr>
      <p:sp>
        <p:nvSpPr>
          <p:cNvPr id="1742" name="Google Shape;1742;p9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4" name="Google Shape;1744;p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45" name="Google Shape;1745;p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46" name="Google Shape;1746;p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47" name="Google Shape;1747;p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48" name="Google Shape;1748;p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9" name="Google Shape;1749;p9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0" name="Google Shape;1750;p9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9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9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9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9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9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6" name="Google Shape;1756;p9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7" name="Google Shape;1757;p9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8" name="Google Shape;1758;p9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9" name="Google Shape;1759;p9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60" name="Google Shape;1760;p91"/>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1761" name="Google Shape;1761;p91"/>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1762" name="Google Shape;1762;p91"/>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1763" name="Google Shape;1763;p91"/>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1764" name="Google Shape;1764;p91"/>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1765" name="Google Shape;1765;p91"/>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1766"/>
        <p:cNvGrpSpPr/>
        <p:nvPr/>
      </p:nvGrpSpPr>
      <p:grpSpPr>
        <a:xfrm>
          <a:off x="0" y="0"/>
          <a:ext cx="0" cy="0"/>
          <a:chOff x="0" y="0"/>
          <a:chExt cx="0" cy="0"/>
        </a:xfrm>
      </p:grpSpPr>
      <p:sp>
        <p:nvSpPr>
          <p:cNvPr id="1767" name="Google Shape;1767;p9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9" name="Google Shape;1769;p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70" name="Google Shape;1770;p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71" name="Google Shape;1771;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72" name="Google Shape;1772;p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73" name="Google Shape;1773;p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4" name="Google Shape;1774;p9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5" name="Google Shape;1775;p9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9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7" name="Google Shape;1777;p9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9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9" name="Google Shape;1779;p9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9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1" name="Google Shape;1781;p9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9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3" name="Google Shape;1783;p9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9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5" name="Google Shape;1785;p9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9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87" name="Google Shape;1787;p9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788" name="Google Shape;1788;p92"/>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1789" name="Google Shape;1789;p9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790" name="Google Shape;1790;p92"/>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1791" name="Google Shape;1791;p9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792" name="Google Shape;1792;p92"/>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1793" name="Google Shape;1793;p9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1794"/>
        <p:cNvGrpSpPr/>
        <p:nvPr/>
      </p:nvGrpSpPr>
      <p:grpSpPr>
        <a:xfrm>
          <a:off x="0" y="0"/>
          <a:ext cx="0" cy="0"/>
          <a:chOff x="0" y="0"/>
          <a:chExt cx="0" cy="0"/>
        </a:xfrm>
      </p:grpSpPr>
      <p:sp>
        <p:nvSpPr>
          <p:cNvPr id="1795" name="Google Shape;1795;p9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7" name="Google Shape;1797;p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98" name="Google Shape;1798;p9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99" name="Google Shape;1799;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00" name="Google Shape;1800;p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01" name="Google Shape;1801;p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2" name="Google Shape;1802;p9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3" name="Google Shape;1803;p9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9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5" name="Google Shape;1805;p9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9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7" name="Google Shape;1807;p9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9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9" name="Google Shape;1809;p9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9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1" name="Google Shape;1811;p9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9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3" name="Google Shape;1813;p9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9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15" name="Google Shape;1815;p9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816" name="Google Shape;1816;p93"/>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1817" name="Google Shape;1817;p9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818" name="Google Shape;1818;p93"/>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1819" name="Google Shape;1819;p9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820" name="Google Shape;1820;p93"/>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1821" name="Google Shape;1821;p9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1822"/>
        <p:cNvGrpSpPr/>
        <p:nvPr/>
      </p:nvGrpSpPr>
      <p:grpSpPr>
        <a:xfrm>
          <a:off x="0" y="0"/>
          <a:ext cx="0" cy="0"/>
          <a:chOff x="0" y="0"/>
          <a:chExt cx="0" cy="0"/>
        </a:xfrm>
      </p:grpSpPr>
      <p:sp>
        <p:nvSpPr>
          <p:cNvPr id="1823" name="Google Shape;1823;p9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9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5" name="Google Shape;1825;p9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26" name="Google Shape;1826;p9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27" name="Google Shape;1827;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28" name="Google Shape;1828;p9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29" name="Google Shape;1829;p9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0" name="Google Shape;1830;p9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1" name="Google Shape;1831;p9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9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3" name="Google Shape;1833;p9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9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5" name="Google Shape;1835;p9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9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7" name="Google Shape;1837;p9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9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9" name="Google Shape;1839;p9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9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1" name="Google Shape;1841;p9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9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43" name="Google Shape;1843;p94"/>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1844" name="Google Shape;1844;p94"/>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1845" name="Google Shape;1845;p94"/>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1846" name="Google Shape;1846;p94"/>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1847" name="Google Shape;1847;p94"/>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1848" name="Google Shape;1848;p94"/>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1849" name="Google Shape;1849;p94"/>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1850"/>
        <p:cNvGrpSpPr/>
        <p:nvPr/>
      </p:nvGrpSpPr>
      <p:grpSpPr>
        <a:xfrm>
          <a:off x="0" y="0"/>
          <a:ext cx="0" cy="0"/>
          <a:chOff x="0" y="0"/>
          <a:chExt cx="0" cy="0"/>
        </a:xfrm>
      </p:grpSpPr>
      <p:sp>
        <p:nvSpPr>
          <p:cNvPr id="1851" name="Google Shape;1851;p9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3" name="Google Shape;1853;p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54" name="Google Shape;1854;p9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5" name="Google Shape;1855;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56" name="Google Shape;1856;p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57" name="Google Shape;1857;p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8" name="Google Shape;1858;p9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9" name="Google Shape;1859;p9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9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1" name="Google Shape;1861;p9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9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3" name="Google Shape;1863;p9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9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5" name="Google Shape;1865;p9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9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7" name="Google Shape;1867;p9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9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9" name="Google Shape;1869;p9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9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71" name="Google Shape;1871;p95"/>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1872" name="Google Shape;1872;p95"/>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1873" name="Google Shape;1873;p95"/>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1874" name="Google Shape;1874;p95"/>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1875" name="Google Shape;1875;p95"/>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1876" name="Google Shape;1876;p95"/>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1877" name="Google Shape;1877;p95"/>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1878"/>
        <p:cNvGrpSpPr/>
        <p:nvPr/>
      </p:nvGrpSpPr>
      <p:grpSpPr>
        <a:xfrm>
          <a:off x="0" y="0"/>
          <a:ext cx="0" cy="0"/>
          <a:chOff x="0" y="0"/>
          <a:chExt cx="0" cy="0"/>
        </a:xfrm>
      </p:grpSpPr>
      <p:sp>
        <p:nvSpPr>
          <p:cNvPr id="1879" name="Google Shape;1879;p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0" name="Google Shape;1880;p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81" name="Google Shape;1881;p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82" name="Google Shape;1882;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83" name="Google Shape;1883;p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84" name="Google Shape;1884;p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5" name="Google Shape;1885;p9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9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7" name="Google Shape;1887;p9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9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9" name="Google Shape;1889;p9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9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1" name="Google Shape;1891;p9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9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3" name="Google Shape;1893;p9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9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5" name="Google Shape;1895;p9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9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7" name="Google Shape;1897;p9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9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9" name="Google Shape;1899;p9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9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01" name="Google Shape;1901;p9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02" name="Google Shape;1902;p96"/>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1903" name="Google Shape;1903;p9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04" name="Google Shape;1904;p96"/>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1905" name="Google Shape;1905;p9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06" name="Google Shape;1906;p96"/>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1907" name="Google Shape;1907;p9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08" name="Google Shape;1908;p96"/>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1909"/>
        <p:cNvGrpSpPr/>
        <p:nvPr/>
      </p:nvGrpSpPr>
      <p:grpSpPr>
        <a:xfrm>
          <a:off x="0" y="0"/>
          <a:ext cx="0" cy="0"/>
          <a:chOff x="0" y="0"/>
          <a:chExt cx="0" cy="0"/>
        </a:xfrm>
      </p:grpSpPr>
      <p:sp>
        <p:nvSpPr>
          <p:cNvPr id="1910" name="Google Shape;1910;p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1" name="Google Shape;1911;p9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12" name="Google Shape;1912;p9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13" name="Google Shape;1913;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14" name="Google Shape;1914;p9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15" name="Google Shape;1915;p9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6" name="Google Shape;1916;p9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9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8" name="Google Shape;1918;p9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9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0" name="Google Shape;1920;p9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9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2" name="Google Shape;1922;p9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9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4" name="Google Shape;1924;p9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9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6" name="Google Shape;1926;p9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9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8" name="Google Shape;1928;p9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9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0" name="Google Shape;1930;p9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9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32" name="Google Shape;1932;p9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33" name="Google Shape;1933;p97"/>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1934" name="Google Shape;1934;p9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35" name="Google Shape;1935;p97"/>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1936" name="Google Shape;1936;p9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37" name="Google Shape;1937;p97"/>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1938" name="Google Shape;1938;p9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39" name="Google Shape;1939;p97"/>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1940"/>
        <p:cNvGrpSpPr/>
        <p:nvPr/>
      </p:nvGrpSpPr>
      <p:grpSpPr>
        <a:xfrm>
          <a:off x="0" y="0"/>
          <a:ext cx="0" cy="0"/>
          <a:chOff x="0" y="0"/>
          <a:chExt cx="0" cy="0"/>
        </a:xfrm>
      </p:grpSpPr>
      <p:sp>
        <p:nvSpPr>
          <p:cNvPr id="1941" name="Google Shape;1941;p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2" name="Google Shape;1942;p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43" name="Google Shape;1943;p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44" name="Google Shape;1944;p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45" name="Google Shape;1945;p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46" name="Google Shape;1946;p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7" name="Google Shape;1947;p9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9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9" name="Google Shape;1949;p9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9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1" name="Google Shape;1951;p9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9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3" name="Google Shape;1953;p9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9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5" name="Google Shape;1955;p9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9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7" name="Google Shape;1957;p9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9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9" name="Google Shape;1959;p9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9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1" name="Google Shape;1961;p9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9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63" name="Google Shape;1963;p98"/>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964" name="Google Shape;1964;p98"/>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965" name="Google Shape;1965;p98"/>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966" name="Google Shape;1966;p98"/>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967" name="Google Shape;1967;p98"/>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968" name="Google Shape;1968;p98"/>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969" name="Google Shape;1969;p98"/>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970" name="Google Shape;1970;p98"/>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971"/>
        <p:cNvGrpSpPr/>
        <p:nvPr/>
      </p:nvGrpSpPr>
      <p:grpSpPr>
        <a:xfrm>
          <a:off x="0" y="0"/>
          <a:ext cx="0" cy="0"/>
          <a:chOff x="0" y="0"/>
          <a:chExt cx="0" cy="0"/>
        </a:xfrm>
      </p:grpSpPr>
      <p:sp>
        <p:nvSpPr>
          <p:cNvPr id="1972" name="Google Shape;1972;p9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3" name="Google Shape;1973;p9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74" name="Google Shape;1974;p9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75" name="Google Shape;1975;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76" name="Google Shape;1976;p9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77" name="Google Shape;1977;p9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8" name="Google Shape;1978;p9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9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0" name="Google Shape;1980;p9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9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2" name="Google Shape;1982;p9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9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4" name="Google Shape;1984;p9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9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6" name="Google Shape;1986;p9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9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8" name="Google Shape;1988;p9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9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0" name="Google Shape;1990;p9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9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2" name="Google Shape;1992;p9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9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94" name="Google Shape;1994;p99"/>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995" name="Google Shape;1995;p99"/>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996" name="Google Shape;1996;p99"/>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1997" name="Google Shape;1997;p99"/>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1998" name="Google Shape;1998;p99"/>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1999" name="Google Shape;1999;p99"/>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2000" name="Google Shape;2000;p99"/>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2001" name="Google Shape;2001;p99"/>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2002"/>
        <p:cNvGrpSpPr/>
        <p:nvPr/>
      </p:nvGrpSpPr>
      <p:grpSpPr>
        <a:xfrm>
          <a:off x="0" y="0"/>
          <a:ext cx="0" cy="0"/>
          <a:chOff x="0" y="0"/>
          <a:chExt cx="0" cy="0"/>
        </a:xfrm>
      </p:grpSpPr>
      <p:pic>
        <p:nvPicPr>
          <p:cNvPr id="2003" name="Google Shape;2003;p10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004" name="Google Shape;2004;p100"/>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05" name="Google Shape;2005;p1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06" name="Google Shape;2006;p10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007" name="Google Shape;2007;p10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08" name="Google Shape;2008;p100"/>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09" name="Google Shape;2009;p100"/>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2010"/>
        <p:cNvGrpSpPr/>
        <p:nvPr/>
      </p:nvGrpSpPr>
      <p:grpSpPr>
        <a:xfrm>
          <a:off x="0" y="0"/>
          <a:ext cx="0" cy="0"/>
          <a:chOff x="0" y="0"/>
          <a:chExt cx="0" cy="0"/>
        </a:xfrm>
      </p:grpSpPr>
      <p:pic>
        <p:nvPicPr>
          <p:cNvPr id="2011" name="Google Shape;2011;p10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12" name="Google Shape;2012;p10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13" name="Google Shape;2013;p10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4" name="Google Shape;2014;p101"/>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15" name="Google Shape;2015;p10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9" Type="http://schemas.openxmlformats.org/officeDocument/2006/relationships/slideLayout" Target="../slideLayouts/slideLayout90.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42" Type="http://schemas.openxmlformats.org/officeDocument/2006/relationships/slideLayout" Target="../slideLayouts/slideLayout93.xml"/><Relationship Id="rId47" Type="http://schemas.openxmlformats.org/officeDocument/2006/relationships/slideLayout" Target="../slideLayouts/slideLayout98.xml"/><Relationship Id="rId50" Type="http://schemas.openxmlformats.org/officeDocument/2006/relationships/slideLayout" Target="../slideLayouts/slideLayout101.xml"/><Relationship Id="rId7" Type="http://schemas.openxmlformats.org/officeDocument/2006/relationships/slideLayout" Target="../slideLayouts/slideLayout5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9" Type="http://schemas.openxmlformats.org/officeDocument/2006/relationships/slideLayout" Target="../slideLayouts/slideLayout80.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slideLayout" Target="../slideLayouts/slideLayout91.xml"/><Relationship Id="rId45" Type="http://schemas.openxmlformats.org/officeDocument/2006/relationships/slideLayout" Target="../slideLayouts/slideLayout96.xml"/><Relationship Id="rId53" Type="http://schemas.openxmlformats.org/officeDocument/2006/relationships/theme" Target="../theme/theme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4" Type="http://schemas.openxmlformats.org/officeDocument/2006/relationships/slideLayout" Target="../slideLayouts/slideLayout95.xml"/><Relationship Id="rId52" Type="http://schemas.openxmlformats.org/officeDocument/2006/relationships/slideLayout" Target="../slideLayouts/slideLayout103.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43" Type="http://schemas.openxmlformats.org/officeDocument/2006/relationships/slideLayout" Target="../slideLayouts/slideLayout94.xml"/><Relationship Id="rId48" Type="http://schemas.openxmlformats.org/officeDocument/2006/relationships/slideLayout" Target="../slideLayouts/slideLayout99.xml"/><Relationship Id="rId8" Type="http://schemas.openxmlformats.org/officeDocument/2006/relationships/slideLayout" Target="../slideLayouts/slideLayout59.xml"/><Relationship Id="rId51" Type="http://schemas.openxmlformats.org/officeDocument/2006/relationships/slideLayout" Target="../slideLayouts/slideLayout102.xml"/><Relationship Id="rId3" Type="http://schemas.openxmlformats.org/officeDocument/2006/relationships/slideLayout" Target="../slideLayouts/slideLayout54.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46" Type="http://schemas.openxmlformats.org/officeDocument/2006/relationships/slideLayout" Target="../slideLayouts/slideLayout97.xml"/><Relationship Id="rId20" Type="http://schemas.openxmlformats.org/officeDocument/2006/relationships/slideLayout" Target="../slideLayouts/slideLayout71.xml"/><Relationship Id="rId41" Type="http://schemas.openxmlformats.org/officeDocument/2006/relationships/slideLayout" Target="../slideLayouts/slideLayout92.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49"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016"/>
        <p:cNvGrpSpPr/>
        <p:nvPr/>
      </p:nvGrpSpPr>
      <p:grpSpPr>
        <a:xfrm>
          <a:off x="0" y="0"/>
          <a:ext cx="0" cy="0"/>
          <a:chOff x="0" y="0"/>
          <a:chExt cx="0" cy="0"/>
        </a:xfrm>
      </p:grpSpPr>
      <p:sp>
        <p:nvSpPr>
          <p:cNvPr id="1017" name="Google Shape;1017;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threatpost.com/iot-devices-vulnerable-takeover/144167/"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9.xml"/></Relationships>
</file>

<file path=ppt/slides/_rels/slide31.xml.rels><?xml version="1.0" encoding="UTF-8" standalone="yes"?>
<Relationships xmlns="http://schemas.openxmlformats.org/package/2006/relationships"><Relationship Id="rId3" Type="http://schemas.openxmlformats.org/officeDocument/2006/relationships/hyperlink" Target="http://www.youtube.com/watch?v=5ZDLqbCjads" TargetMode="External"/><Relationship Id="rId2" Type="http://schemas.openxmlformats.org/officeDocument/2006/relationships/notesSlide" Target="../notesSlides/notesSlide31.xml"/><Relationship Id="rId1" Type="http://schemas.openxmlformats.org/officeDocument/2006/relationships/slideLayout" Target="../slideLayouts/slideLayout51.xml"/><Relationship Id="rId4" Type="http://schemas.openxmlformats.org/officeDocument/2006/relationships/image" Target="../media/image48.jp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6.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5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8.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5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1.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58.xm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58.xml"/><Relationship Id="rId5" Type="http://schemas.openxmlformats.org/officeDocument/2006/relationships/image" Target="../media/image55.png"/><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6.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58.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58.xml"/><Relationship Id="rId5" Type="http://schemas.openxmlformats.org/officeDocument/2006/relationships/image" Target="../media/image59.png"/><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2.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resources.infosecinstitute.com/secure-coding-top-15-code-analysis-tools/#gref"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hyperlink" Target="https://www.scmagazine.com/home/security-news/data-breach/adobe-leaves-creative-cloud-database-open-7-5-million-users-exposed/"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35"/>
        <p:cNvGrpSpPr/>
        <p:nvPr/>
      </p:nvGrpSpPr>
      <p:grpSpPr>
        <a:xfrm>
          <a:off x="0" y="0"/>
          <a:ext cx="0" cy="0"/>
          <a:chOff x="0" y="0"/>
          <a:chExt cx="0" cy="0"/>
        </a:xfrm>
      </p:grpSpPr>
      <p:sp>
        <p:nvSpPr>
          <p:cNvPr id="2036" name="Google Shape;2036;p106"/>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Web Vulnerabilities and Hardening Day 3 </a:t>
            </a:r>
            <a:endParaRPr/>
          </a:p>
        </p:txBody>
      </p:sp>
      <p:sp>
        <p:nvSpPr>
          <p:cNvPr id="2037" name="Google Shape;2037;p106"/>
          <p:cNvSpPr txBox="1">
            <a:spLocks noGrp="1"/>
          </p:cNvSpPr>
          <p:nvPr>
            <p:ph type="title" idx="2"/>
          </p:nvPr>
        </p:nvSpPr>
        <p:spPr>
          <a:xfrm>
            <a:off x="274350" y="1547225"/>
            <a:ext cx="8595300" cy="15297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Broken Authentication </a:t>
            </a:r>
            <a:br>
              <a:rPr lang="en">
                <a:solidFill>
                  <a:schemeClr val="dk1"/>
                </a:solidFill>
              </a:rPr>
            </a:br>
            <a:r>
              <a:rPr lang="en">
                <a:solidFill>
                  <a:schemeClr val="dk1"/>
                </a:solidFill>
              </a:rPr>
              <a:t>and Session Management</a:t>
            </a:r>
            <a:endParaRPr>
              <a:solidFill>
                <a:schemeClr val="dk1"/>
              </a:solidFill>
              <a:latin typeface="Roboto Light"/>
              <a:ea typeface="Roboto Light"/>
              <a:cs typeface="Roboto Light"/>
              <a:sym typeface="Roboto Light"/>
            </a:endParaRPr>
          </a:p>
          <a:p>
            <a:pPr marL="0" lvl="0" indent="0" algn="l" rtl="0">
              <a:spcBef>
                <a:spcPts val="0"/>
              </a:spcBef>
              <a:spcAft>
                <a:spcPts val="0"/>
              </a:spcAft>
              <a:buNone/>
            </a:pPr>
            <a:endParaRPr/>
          </a:p>
        </p:txBody>
      </p:sp>
      <p:sp>
        <p:nvSpPr>
          <p:cNvPr id="2038" name="Google Shape;2038;p10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a:t>
            </a:fld>
            <a:endParaRPr sz="6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3"/>
        <p:cNvGrpSpPr/>
        <p:nvPr/>
      </p:nvGrpSpPr>
      <p:grpSpPr>
        <a:xfrm>
          <a:off x="0" y="0"/>
          <a:ext cx="0" cy="0"/>
          <a:chOff x="0" y="0"/>
          <a:chExt cx="0" cy="0"/>
        </a:xfrm>
      </p:grpSpPr>
      <p:sp>
        <p:nvSpPr>
          <p:cNvPr id="2134" name="Google Shape;2134;p115"/>
          <p:cNvSpPr/>
          <p:nvPr/>
        </p:nvSpPr>
        <p:spPr>
          <a:xfrm>
            <a:off x="5342725" y="271675"/>
            <a:ext cx="1267800" cy="714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1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Validation Bypass</a:t>
            </a:r>
            <a:endParaRPr/>
          </a:p>
        </p:txBody>
      </p:sp>
      <p:sp>
        <p:nvSpPr>
          <p:cNvPr id="2136" name="Google Shape;2136;p115"/>
          <p:cNvSpPr txBox="1">
            <a:spLocks noGrp="1"/>
          </p:cNvSpPr>
          <p:nvPr>
            <p:ph type="subTitle" idx="1"/>
          </p:nvPr>
        </p:nvSpPr>
        <p:spPr>
          <a:xfrm>
            <a:off x="0" y="675975"/>
            <a:ext cx="3839400" cy="5337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Validation bypass exploits mostly affect confidentiality and integrity of the CIA triad.</a:t>
            </a:r>
            <a:endParaRPr/>
          </a:p>
        </p:txBody>
      </p:sp>
      <p:sp>
        <p:nvSpPr>
          <p:cNvPr id="2137" name="Google Shape;2137;p11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38" name="Google Shape;2138;p115"/>
          <p:cNvSpPr/>
          <p:nvPr/>
        </p:nvSpPr>
        <p:spPr>
          <a:xfrm>
            <a:off x="4707150" y="316075"/>
            <a:ext cx="2568000" cy="2221200"/>
          </a:xfrm>
          <a:prstGeom prst="triangle">
            <a:avLst>
              <a:gd name="adj" fmla="val 50000"/>
            </a:avLst>
          </a:prstGeom>
          <a:solidFill>
            <a:srgbClr val="87AF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15"/>
          <p:cNvSpPr/>
          <p:nvPr/>
        </p:nvSpPr>
        <p:spPr>
          <a:xfrm rot="10800000">
            <a:off x="4707418" y="2606225"/>
            <a:ext cx="2568000" cy="2221200"/>
          </a:xfrm>
          <a:prstGeom prst="triangle">
            <a:avLst>
              <a:gd name="adj"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15"/>
          <p:cNvSpPr/>
          <p:nvPr/>
        </p:nvSpPr>
        <p:spPr>
          <a:xfrm>
            <a:off x="3347775" y="2606188"/>
            <a:ext cx="2568000" cy="2221200"/>
          </a:xfrm>
          <a:prstGeom prst="triangle">
            <a:avLst>
              <a:gd name="adj" fmla="val 50000"/>
            </a:avLst>
          </a:prstGeom>
          <a:solidFill>
            <a:srgbClr val="74D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15"/>
          <p:cNvSpPr/>
          <p:nvPr/>
        </p:nvSpPr>
        <p:spPr>
          <a:xfrm>
            <a:off x="6052916" y="2606188"/>
            <a:ext cx="2568000" cy="2221200"/>
          </a:xfrm>
          <a:prstGeom prst="triangle">
            <a:avLst>
              <a:gd name="adj" fmla="val 50000"/>
            </a:avLst>
          </a:prstGeom>
          <a:solidFill>
            <a:srgbClr val="B4FD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15"/>
          <p:cNvSpPr txBox="1"/>
          <p:nvPr/>
        </p:nvSpPr>
        <p:spPr>
          <a:xfrm>
            <a:off x="4707150" y="1090822"/>
            <a:ext cx="2568000" cy="105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Medium"/>
                <a:ea typeface="Roboto Medium"/>
                <a:cs typeface="Roboto Medium"/>
                <a:sym typeface="Roboto Medium"/>
              </a:rPr>
              <a:t>1</a:t>
            </a:r>
            <a:endParaRPr sz="4800">
              <a:latin typeface="Roboto Light"/>
              <a:ea typeface="Roboto Light"/>
              <a:cs typeface="Roboto Light"/>
              <a:sym typeface="Roboto Light"/>
            </a:endParaRPr>
          </a:p>
          <a:p>
            <a:pPr marL="0" lvl="0" indent="0" algn="ctr" rtl="0">
              <a:spcBef>
                <a:spcPts val="0"/>
              </a:spcBef>
              <a:spcAft>
                <a:spcPts val="0"/>
              </a:spcAft>
              <a:buNone/>
            </a:pPr>
            <a:r>
              <a:rPr lang="en" sz="1800">
                <a:latin typeface="Roboto"/>
                <a:ea typeface="Roboto"/>
                <a:cs typeface="Roboto"/>
                <a:sym typeface="Roboto"/>
              </a:rPr>
              <a:t>Availability</a:t>
            </a:r>
            <a:endParaRPr sz="1800">
              <a:latin typeface="Roboto"/>
              <a:ea typeface="Roboto"/>
              <a:cs typeface="Roboto"/>
              <a:sym typeface="Roboto"/>
            </a:endParaRPr>
          </a:p>
        </p:txBody>
      </p:sp>
      <p:sp>
        <p:nvSpPr>
          <p:cNvPr id="2143" name="Google Shape;2143;p115"/>
          <p:cNvSpPr txBox="1"/>
          <p:nvPr/>
        </p:nvSpPr>
        <p:spPr>
          <a:xfrm>
            <a:off x="3347775" y="3380935"/>
            <a:ext cx="2568000" cy="105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Medium"/>
                <a:ea typeface="Roboto Medium"/>
                <a:cs typeface="Roboto Medium"/>
                <a:sym typeface="Roboto Medium"/>
              </a:rPr>
              <a:t>2</a:t>
            </a:r>
            <a:endParaRPr sz="4800">
              <a:latin typeface="Roboto Light"/>
              <a:ea typeface="Roboto Light"/>
              <a:cs typeface="Roboto Light"/>
              <a:sym typeface="Roboto Light"/>
            </a:endParaRPr>
          </a:p>
          <a:p>
            <a:pPr marL="0" lvl="0" indent="0" algn="ctr" rtl="0">
              <a:spcBef>
                <a:spcPts val="0"/>
              </a:spcBef>
              <a:spcAft>
                <a:spcPts val="0"/>
              </a:spcAft>
              <a:buNone/>
            </a:pPr>
            <a:r>
              <a:rPr lang="en" sz="1800">
                <a:latin typeface="Roboto"/>
                <a:ea typeface="Roboto"/>
                <a:cs typeface="Roboto"/>
                <a:sym typeface="Roboto"/>
              </a:rPr>
              <a:t>Integrity</a:t>
            </a:r>
            <a:endParaRPr sz="1800">
              <a:latin typeface="Roboto"/>
              <a:ea typeface="Roboto"/>
              <a:cs typeface="Roboto"/>
              <a:sym typeface="Roboto"/>
            </a:endParaRPr>
          </a:p>
        </p:txBody>
      </p:sp>
      <p:sp>
        <p:nvSpPr>
          <p:cNvPr id="2144" name="Google Shape;2144;p115"/>
          <p:cNvSpPr txBox="1"/>
          <p:nvPr/>
        </p:nvSpPr>
        <p:spPr>
          <a:xfrm>
            <a:off x="6052916" y="3380935"/>
            <a:ext cx="2568000" cy="105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Medium"/>
                <a:ea typeface="Roboto Medium"/>
                <a:cs typeface="Roboto Medium"/>
                <a:sym typeface="Roboto Medium"/>
              </a:rPr>
              <a:t>3</a:t>
            </a:r>
            <a:endParaRPr sz="4800">
              <a:latin typeface="Roboto Light"/>
              <a:ea typeface="Roboto Light"/>
              <a:cs typeface="Roboto Light"/>
              <a:sym typeface="Roboto Light"/>
            </a:endParaRPr>
          </a:p>
          <a:p>
            <a:pPr marL="0" lvl="0" indent="0" algn="ctr" rtl="0">
              <a:spcBef>
                <a:spcPts val="0"/>
              </a:spcBef>
              <a:spcAft>
                <a:spcPts val="0"/>
              </a:spcAft>
              <a:buNone/>
            </a:pPr>
            <a:r>
              <a:rPr lang="en" sz="1800">
                <a:latin typeface="Roboto"/>
                <a:ea typeface="Roboto"/>
                <a:cs typeface="Roboto"/>
                <a:sym typeface="Roboto"/>
              </a:rPr>
              <a:t>Confidentiality</a:t>
            </a:r>
            <a:endParaRPr sz="1800">
              <a:latin typeface="Roboto"/>
              <a:ea typeface="Roboto"/>
              <a:cs typeface="Roboto"/>
              <a:sym typeface="Roboto"/>
            </a:endParaRPr>
          </a:p>
        </p:txBody>
      </p:sp>
      <p:sp>
        <p:nvSpPr>
          <p:cNvPr id="2145" name="Google Shape;2145;p115"/>
          <p:cNvSpPr txBox="1"/>
          <p:nvPr/>
        </p:nvSpPr>
        <p:spPr>
          <a:xfrm>
            <a:off x="4707150" y="3444475"/>
            <a:ext cx="2568000" cy="71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rgbClr val="FFFFFF"/>
                </a:solidFill>
                <a:latin typeface="Comfortaa"/>
                <a:ea typeface="Comfortaa"/>
                <a:cs typeface="Comfortaa"/>
                <a:sym typeface="Comfortaa"/>
              </a:rPr>
              <a:t>INFORMATION </a:t>
            </a:r>
            <a:endParaRPr sz="1200" b="1">
              <a:solidFill>
                <a:srgbClr val="FFFFFF"/>
              </a:solidFill>
              <a:latin typeface="Comfortaa"/>
              <a:ea typeface="Comfortaa"/>
              <a:cs typeface="Comfortaa"/>
              <a:sym typeface="Comfortaa"/>
            </a:endParaRPr>
          </a:p>
          <a:p>
            <a:pPr marL="0" lvl="0" indent="0" algn="ctr" rtl="0">
              <a:spcBef>
                <a:spcPts val="0"/>
              </a:spcBef>
              <a:spcAft>
                <a:spcPts val="0"/>
              </a:spcAft>
              <a:buNone/>
            </a:pPr>
            <a:r>
              <a:rPr lang="en" sz="1200" b="1">
                <a:solidFill>
                  <a:srgbClr val="FFFFFF"/>
                </a:solidFill>
                <a:latin typeface="Comfortaa"/>
                <a:ea typeface="Comfortaa"/>
                <a:cs typeface="Comfortaa"/>
                <a:sym typeface="Comfortaa"/>
              </a:rPr>
              <a:t>SECURITY</a:t>
            </a:r>
            <a:endParaRPr sz="1200" b="1">
              <a:solidFill>
                <a:srgbClr val="FFFFFF"/>
              </a:solidFill>
              <a:latin typeface="Comfortaa"/>
              <a:ea typeface="Comfortaa"/>
              <a:cs typeface="Comfortaa"/>
              <a:sym typeface="Comfortaa"/>
            </a:endParaRPr>
          </a:p>
        </p:txBody>
      </p:sp>
      <p:pic>
        <p:nvPicPr>
          <p:cNvPr id="2146" name="Google Shape;2146;p115"/>
          <p:cNvPicPr preferRelativeResize="0"/>
          <p:nvPr/>
        </p:nvPicPr>
        <p:blipFill>
          <a:blip r:embed="rId3">
            <a:alphaModFix/>
          </a:blip>
          <a:stretch>
            <a:fillRect/>
          </a:stretch>
        </p:blipFill>
        <p:spPr>
          <a:xfrm>
            <a:off x="5725809" y="2774513"/>
            <a:ext cx="530609" cy="6064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0"/>
        <p:cNvGrpSpPr/>
        <p:nvPr/>
      </p:nvGrpSpPr>
      <p:grpSpPr>
        <a:xfrm>
          <a:off x="0" y="0"/>
          <a:ext cx="0" cy="0"/>
          <a:chOff x="0" y="0"/>
          <a:chExt cx="0" cy="0"/>
        </a:xfrm>
      </p:grpSpPr>
      <p:sp>
        <p:nvSpPr>
          <p:cNvPr id="2151" name="Google Shape;2151;p11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Validation Bypass</a:t>
            </a:r>
            <a:endParaRPr>
              <a:solidFill>
                <a:schemeClr val="dk1"/>
              </a:solidFill>
            </a:endParaRPr>
          </a:p>
          <a:p>
            <a:pPr marL="0" lvl="0" indent="0" algn="l" rtl="0">
              <a:spcBef>
                <a:spcPts val="0"/>
              </a:spcBef>
              <a:spcAft>
                <a:spcPts val="0"/>
              </a:spcAft>
              <a:buNone/>
            </a:pPr>
            <a:endParaRPr/>
          </a:p>
        </p:txBody>
      </p:sp>
      <p:sp>
        <p:nvSpPr>
          <p:cNvPr id="2152" name="Google Shape;2152;p11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153" name="Google Shape;2153;p116"/>
          <p:cNvPicPr preferRelativeResize="0"/>
          <p:nvPr/>
        </p:nvPicPr>
        <p:blipFill>
          <a:blip r:embed="rId3">
            <a:alphaModFix/>
          </a:blip>
          <a:stretch>
            <a:fillRect/>
          </a:stretch>
        </p:blipFill>
        <p:spPr>
          <a:xfrm>
            <a:off x="3555396" y="804175"/>
            <a:ext cx="5477504" cy="3994399"/>
          </a:xfrm>
          <a:prstGeom prst="rect">
            <a:avLst/>
          </a:prstGeom>
          <a:noFill/>
          <a:ln>
            <a:noFill/>
          </a:ln>
        </p:spPr>
      </p:pic>
      <p:sp>
        <p:nvSpPr>
          <p:cNvPr id="2154" name="Google Shape;2154;p116"/>
          <p:cNvSpPr txBox="1">
            <a:spLocks noGrp="1"/>
          </p:cNvSpPr>
          <p:nvPr>
            <p:ph type="subTitle" idx="1"/>
          </p:nvPr>
        </p:nvSpPr>
        <p:spPr>
          <a:xfrm>
            <a:off x="0" y="675975"/>
            <a:ext cx="4005300" cy="22350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Attackers can use validation bypass breaches to assume the identity of users </a:t>
            </a:r>
            <a:endParaRPr/>
          </a:p>
          <a:p>
            <a:pPr marL="0" lvl="0" indent="0" algn="l" rtl="0">
              <a:spcBef>
                <a:spcPts val="0"/>
              </a:spcBef>
              <a:spcAft>
                <a:spcPts val="0"/>
              </a:spcAft>
              <a:buClr>
                <a:schemeClr val="dk1"/>
              </a:buClr>
              <a:buSzPts val="1100"/>
              <a:buFont typeface="Arial"/>
              <a:buNone/>
            </a:pPr>
            <a:r>
              <a:rPr lang="en"/>
              <a:t>or administrators with escalated privileges, allowing them to create, access, update, or delete data.</a:t>
            </a:r>
            <a:endParaRPr/>
          </a:p>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58"/>
        <p:cNvGrpSpPr/>
        <p:nvPr/>
      </p:nvGrpSpPr>
      <p:grpSpPr>
        <a:xfrm>
          <a:off x="0" y="0"/>
          <a:ext cx="0" cy="0"/>
          <a:chOff x="0" y="0"/>
          <a:chExt cx="0" cy="0"/>
        </a:xfrm>
      </p:grpSpPr>
      <p:sp>
        <p:nvSpPr>
          <p:cNvPr id="2159" name="Google Shape;2159;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Validation Bypass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2160" name="Google Shape;2160;p11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Command vulnerability bypass attacks can also result in a complete takeover. The degree of impact depends on the business needs of the data and the application it runs on.</a:t>
            </a:r>
            <a:endParaRPr/>
          </a:p>
        </p:txBody>
      </p:sp>
      <p:sp>
        <p:nvSpPr>
          <p:cNvPr id="2161" name="Google Shape;2161;p11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3"/>
              </a:rPr>
              <a:t>threatpost.com</a:t>
            </a:r>
            <a:endParaRPr/>
          </a:p>
        </p:txBody>
      </p:sp>
      <p:sp>
        <p:nvSpPr>
          <p:cNvPr id="2162" name="Google Shape;2162;p117"/>
          <p:cNvSpPr/>
          <p:nvPr/>
        </p:nvSpPr>
        <p:spPr>
          <a:xfrm>
            <a:off x="487950" y="1709125"/>
            <a:ext cx="8313900" cy="3073200"/>
          </a:xfrm>
          <a:prstGeom prst="rect">
            <a:avLst/>
          </a:prstGeom>
          <a:solidFill>
            <a:srgbClr val="FFFFFF"/>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228600" tIns="91425" rIns="182875" bIns="91425" anchor="t" anchorCtr="0">
            <a:noAutofit/>
          </a:bodyPr>
          <a:lstStyle/>
          <a:p>
            <a:pPr marL="0" lvl="0" indent="0" algn="l" rtl="0">
              <a:spcBef>
                <a:spcPts val="0"/>
              </a:spcBef>
              <a:spcAft>
                <a:spcPts val="800"/>
              </a:spcAft>
              <a:buNone/>
            </a:pPr>
            <a:endParaRPr sz="1800" i="1">
              <a:solidFill>
                <a:srgbClr val="0000FF"/>
              </a:solidFill>
              <a:latin typeface="Roboto"/>
              <a:ea typeface="Roboto"/>
              <a:cs typeface="Roboto"/>
              <a:sym typeface="Roboto"/>
            </a:endParaRPr>
          </a:p>
        </p:txBody>
      </p:sp>
      <p:pic>
        <p:nvPicPr>
          <p:cNvPr id="2163" name="Google Shape;2163;p117"/>
          <p:cNvPicPr preferRelativeResize="0"/>
          <p:nvPr/>
        </p:nvPicPr>
        <p:blipFill>
          <a:blip r:embed="rId4">
            <a:alphaModFix/>
          </a:blip>
          <a:stretch>
            <a:fillRect/>
          </a:stretch>
        </p:blipFill>
        <p:spPr>
          <a:xfrm>
            <a:off x="624375" y="1852225"/>
            <a:ext cx="1971550" cy="2786999"/>
          </a:xfrm>
          <a:prstGeom prst="rect">
            <a:avLst/>
          </a:prstGeom>
          <a:noFill/>
          <a:ln>
            <a:noFill/>
          </a:ln>
          <a:effectLst>
            <a:outerShdw blurRad="57150" dist="19050" dir="5400000" algn="bl" rotWithShape="0">
              <a:srgbClr val="000000">
                <a:alpha val="50000"/>
              </a:srgbClr>
            </a:outerShdw>
          </a:effectLst>
        </p:spPr>
      </p:pic>
      <p:sp>
        <p:nvSpPr>
          <p:cNvPr id="2164" name="Google Shape;2164;p117"/>
          <p:cNvSpPr txBox="1"/>
          <p:nvPr/>
        </p:nvSpPr>
        <p:spPr>
          <a:xfrm>
            <a:off x="2749900" y="1852225"/>
            <a:ext cx="5724000" cy="200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800"/>
              </a:spcAft>
              <a:buClr>
                <a:schemeClr val="dk1"/>
              </a:buClr>
              <a:buSzPts val="1100"/>
              <a:buFont typeface="Arial"/>
              <a:buNone/>
            </a:pPr>
            <a:r>
              <a:rPr lang="en" sz="3000" b="1">
                <a:solidFill>
                  <a:schemeClr val="dk1"/>
                </a:solidFill>
                <a:latin typeface="Roboto"/>
                <a:ea typeface="Roboto"/>
                <a:cs typeface="Roboto"/>
                <a:sym typeface="Roboto"/>
              </a:rPr>
              <a:t>2 Million IoT Devices Vulnerable to Complete Takeover </a:t>
            </a:r>
            <a:r>
              <a:rPr lang="en" sz="1000" i="1">
                <a:solidFill>
                  <a:schemeClr val="dk1"/>
                </a:solidFill>
                <a:latin typeface="Merriweather"/>
                <a:ea typeface="Merriweather"/>
                <a:cs typeface="Merriweather"/>
                <a:sym typeface="Merriweather"/>
              </a:rPr>
              <a:t>By Lindsey O'Donnell</a:t>
            </a:r>
            <a:endParaRPr sz="1000">
              <a:latin typeface="Merriweather"/>
              <a:ea typeface="Merriweather"/>
              <a:cs typeface="Merriweather"/>
              <a:sym typeface="Merriweather"/>
            </a:endParaRPr>
          </a:p>
        </p:txBody>
      </p:sp>
      <p:sp>
        <p:nvSpPr>
          <p:cNvPr id="2165" name="Google Shape;2165;p117"/>
          <p:cNvSpPr txBox="1"/>
          <p:nvPr/>
        </p:nvSpPr>
        <p:spPr>
          <a:xfrm>
            <a:off x="2749900" y="2950650"/>
            <a:ext cx="5811900" cy="168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3D85C6"/>
                </a:solidFill>
                <a:latin typeface="Roboto"/>
                <a:ea typeface="Roboto"/>
                <a:cs typeface="Roboto"/>
                <a:sym typeface="Roboto"/>
              </a:rPr>
              <a:t>Millions of security cameras, baby monitors and “smart” doorbells are open to hijack—and no solution is currently available.</a:t>
            </a:r>
            <a:endParaRPr>
              <a:solidFill>
                <a:srgbClr val="3D85C6"/>
              </a:solidFill>
              <a:latin typeface="Roboto"/>
              <a:ea typeface="Roboto"/>
              <a:cs typeface="Roboto"/>
              <a:sym typeface="Roboto"/>
            </a:endParaRPr>
          </a:p>
          <a:p>
            <a:pPr marL="0" lvl="0" indent="0" algn="l" rtl="0">
              <a:spcBef>
                <a:spcPts val="800"/>
              </a:spcBef>
              <a:spcAft>
                <a:spcPts val="0"/>
              </a:spcAft>
              <a:buClr>
                <a:schemeClr val="dk1"/>
              </a:buClr>
              <a:buSzPts val="1100"/>
              <a:buFont typeface="Arial"/>
              <a:buNone/>
            </a:pPr>
            <a:r>
              <a:rPr lang="en" sz="1200">
                <a:latin typeface="Roboto"/>
                <a:ea typeface="Roboto"/>
                <a:cs typeface="Roboto"/>
                <a:sym typeface="Roboto"/>
              </a:rPr>
              <a:t>Over 2 million IP security cameras, baby monitors and smart doorbells have serious vulnerabilities that could enable an attacker to hijack the devices and spy on their owners—and there’s currently no known patch for the shared flaws.</a:t>
            </a:r>
            <a:endParaRPr sz="1200">
              <a:latin typeface="Roboto"/>
              <a:ea typeface="Roboto"/>
              <a:cs typeface="Roboto"/>
              <a:sym typeface="Roboto"/>
            </a:endParaRPr>
          </a:p>
          <a:p>
            <a:pPr marL="0" lvl="0" indent="0" algn="l" rtl="0">
              <a:spcBef>
                <a:spcPts val="800"/>
              </a:spcBef>
              <a:spcAft>
                <a:spcPts val="800"/>
              </a:spcAft>
              <a:buNone/>
            </a:pPr>
            <a:endParaRPr sz="120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69"/>
        <p:cNvGrpSpPr/>
        <p:nvPr/>
      </p:nvGrpSpPr>
      <p:grpSpPr>
        <a:xfrm>
          <a:off x="0" y="0"/>
          <a:ext cx="0" cy="0"/>
          <a:chOff x="0" y="0"/>
          <a:chExt cx="0" cy="0"/>
        </a:xfrm>
      </p:grpSpPr>
      <p:pic>
        <p:nvPicPr>
          <p:cNvPr id="2170" name="Google Shape;2170;p118"/>
          <p:cNvPicPr preferRelativeResize="0"/>
          <p:nvPr/>
        </p:nvPicPr>
        <p:blipFill>
          <a:blip r:embed="rId3">
            <a:alphaModFix/>
          </a:blip>
          <a:stretch>
            <a:fillRect/>
          </a:stretch>
        </p:blipFill>
        <p:spPr>
          <a:xfrm>
            <a:off x="0" y="0"/>
            <a:ext cx="9144000" cy="5143500"/>
          </a:xfrm>
          <a:prstGeom prst="rect">
            <a:avLst/>
          </a:prstGeom>
          <a:noFill/>
          <a:ln>
            <a:noFill/>
          </a:ln>
        </p:spPr>
      </p:pic>
      <p:sp>
        <p:nvSpPr>
          <p:cNvPr id="2171" name="Google Shape;2171;p118"/>
          <p:cNvSpPr txBox="1">
            <a:spLocks noGrp="1"/>
          </p:cNvSpPr>
          <p:nvPr>
            <p:ph type="title"/>
          </p:nvPr>
        </p:nvSpPr>
        <p:spPr>
          <a:xfrm>
            <a:off x="3995900" y="1278125"/>
            <a:ext cx="45687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FDF9D6"/>
                </a:solidFill>
              </a:rPr>
              <a:t>Now we’ll demonstrate how to exploit access control vulnerabilities </a:t>
            </a:r>
            <a:br>
              <a:rPr lang="en" sz="3000">
                <a:solidFill>
                  <a:srgbClr val="FDF9D6"/>
                </a:solidFill>
              </a:rPr>
            </a:br>
            <a:r>
              <a:rPr lang="en" sz="3000">
                <a:solidFill>
                  <a:srgbClr val="FDF9D6"/>
                </a:solidFill>
              </a:rPr>
              <a:t>on client-side JavaScript.</a:t>
            </a:r>
            <a:endParaRPr sz="3000">
              <a:solidFill>
                <a:srgbClr val="FDF9D6"/>
              </a:solidFill>
            </a:endParaRPr>
          </a:p>
          <a:p>
            <a:pPr marL="0" lvl="0" indent="0" algn="l" rtl="0">
              <a:spcBef>
                <a:spcPts val="0"/>
              </a:spcBef>
              <a:spcAft>
                <a:spcPts val="0"/>
              </a:spcAft>
              <a:buNone/>
            </a:pPr>
            <a:endParaRPr sz="3000">
              <a:solidFill>
                <a:srgbClr val="FDF9D6"/>
              </a:solidFill>
            </a:endParaRPr>
          </a:p>
        </p:txBody>
      </p:sp>
      <p:sp>
        <p:nvSpPr>
          <p:cNvPr id="2172" name="Google Shape;2172;p11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13</a:t>
            </a:fld>
            <a:endParaRPr sz="60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76"/>
        <p:cNvGrpSpPr/>
        <p:nvPr/>
      </p:nvGrpSpPr>
      <p:grpSpPr>
        <a:xfrm>
          <a:off x="0" y="0"/>
          <a:ext cx="0" cy="0"/>
          <a:chOff x="0" y="0"/>
          <a:chExt cx="0" cy="0"/>
        </a:xfrm>
      </p:grpSpPr>
      <p:sp>
        <p:nvSpPr>
          <p:cNvPr id="2177" name="Google Shape;2177;p119"/>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lnSpc>
                <a:spcPct val="100000"/>
              </a:lnSpc>
              <a:spcBef>
                <a:spcPts val="0"/>
              </a:spcBef>
              <a:spcAft>
                <a:spcPts val="0"/>
              </a:spcAft>
              <a:buClr>
                <a:schemeClr val="dk1"/>
              </a:buClr>
              <a:buSzPts val="1100"/>
              <a:buFont typeface="Arial"/>
              <a:buNone/>
            </a:pPr>
            <a:r>
              <a:rPr lang="en" sz="1500">
                <a:solidFill>
                  <a:srgbClr val="FFFFFF"/>
                </a:solidFill>
              </a:rPr>
              <a:t>Client-Side JavaScript Validation Bypass </a:t>
            </a:r>
            <a:endParaRPr sz="1500">
              <a:solidFill>
                <a:srgbClr val="FFFFFF"/>
              </a:solidFill>
            </a:endParaRPr>
          </a:p>
          <a:p>
            <a:pPr marL="0" lvl="0" indent="0" algn="l" rtl="0">
              <a:lnSpc>
                <a:spcPct val="115000"/>
              </a:lnSpc>
              <a:spcBef>
                <a:spcPts val="0"/>
              </a:spcBef>
              <a:spcAft>
                <a:spcPts val="0"/>
              </a:spcAft>
              <a:buClr>
                <a:schemeClr val="dk1"/>
              </a:buClr>
              <a:buSzPts val="1100"/>
              <a:buFont typeface="Arial"/>
              <a:buNone/>
            </a:pPr>
            <a:endParaRPr sz="1100">
              <a:solidFill>
                <a:schemeClr val="dk1"/>
              </a:solidFill>
              <a:latin typeface="Arial"/>
              <a:ea typeface="Arial"/>
              <a:cs typeface="Arial"/>
              <a:sym typeface="Arial"/>
            </a:endParaRPr>
          </a:p>
          <a:p>
            <a:pPr marL="0" lvl="0" indent="0" algn="r" rtl="0">
              <a:spcBef>
                <a:spcPts val="0"/>
              </a:spcBef>
              <a:spcAft>
                <a:spcPts val="0"/>
              </a:spcAft>
              <a:buNone/>
            </a:pPr>
            <a:endParaRPr/>
          </a:p>
        </p:txBody>
      </p:sp>
      <p:sp>
        <p:nvSpPr>
          <p:cNvPr id="2178" name="Google Shape;2178;p11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14</a:t>
            </a:fld>
            <a:endParaRPr sz="6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2C4C9"/>
        </a:solidFill>
        <a:effectLst/>
      </p:bgPr>
    </p:bg>
    <p:spTree>
      <p:nvGrpSpPr>
        <p:cNvPr id="1" name="Shape 2182"/>
        <p:cNvGrpSpPr/>
        <p:nvPr/>
      </p:nvGrpSpPr>
      <p:grpSpPr>
        <a:xfrm>
          <a:off x="0" y="0"/>
          <a:ext cx="0" cy="0"/>
          <a:chOff x="0" y="0"/>
          <a:chExt cx="0" cy="0"/>
        </a:xfrm>
      </p:grpSpPr>
      <p:sp>
        <p:nvSpPr>
          <p:cNvPr id="2183" name="Google Shape;2183;p120"/>
          <p:cNvSpPr/>
          <p:nvPr/>
        </p:nvSpPr>
        <p:spPr>
          <a:xfrm>
            <a:off x="0" y="1676400"/>
            <a:ext cx="7448700" cy="1895700"/>
          </a:xfrm>
          <a:prstGeom prst="rect">
            <a:avLst/>
          </a:prstGeom>
          <a:solidFill>
            <a:srgbClr val="458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12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85" name="Google Shape;2185;p12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Mitigation Strategies: Validation Bypass</a:t>
            </a:r>
            <a:endParaRPr>
              <a:solidFill>
                <a:schemeClr val="dk1"/>
              </a:solidFill>
            </a:endParaRPr>
          </a:p>
          <a:p>
            <a:pPr marL="0" lvl="0" indent="0" algn="l" rtl="0">
              <a:spcBef>
                <a:spcPts val="0"/>
              </a:spcBef>
              <a:spcAft>
                <a:spcPts val="0"/>
              </a:spcAft>
              <a:buNone/>
            </a:pPr>
            <a:endParaRPr/>
          </a:p>
        </p:txBody>
      </p:sp>
      <p:sp>
        <p:nvSpPr>
          <p:cNvPr id="2186" name="Google Shape;2186;p120"/>
          <p:cNvSpPr txBox="1">
            <a:spLocks noGrp="1"/>
          </p:cNvSpPr>
          <p:nvPr>
            <p:ph type="subTitle" idx="1"/>
          </p:nvPr>
        </p:nvSpPr>
        <p:spPr>
          <a:xfrm>
            <a:off x="0" y="1966738"/>
            <a:ext cx="6317700" cy="18957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400">
                <a:solidFill>
                  <a:srgbClr val="FFFFFF"/>
                </a:solidFill>
              </a:rPr>
              <a:t>Access controls are only effective on the server side, where attackers cannot modify control checks and metadata.</a:t>
            </a:r>
            <a:endParaRPr sz="2400">
              <a:solidFill>
                <a:srgbClr val="FFFFFF"/>
              </a:solidFill>
            </a:endParaRPr>
          </a:p>
        </p:txBody>
      </p:sp>
      <p:pic>
        <p:nvPicPr>
          <p:cNvPr id="2187" name="Google Shape;2187;p120"/>
          <p:cNvPicPr preferRelativeResize="0"/>
          <p:nvPr/>
        </p:nvPicPr>
        <p:blipFill>
          <a:blip r:embed="rId3">
            <a:alphaModFix/>
          </a:blip>
          <a:stretch>
            <a:fillRect/>
          </a:stretch>
        </p:blipFill>
        <p:spPr>
          <a:xfrm>
            <a:off x="6148800" y="1016861"/>
            <a:ext cx="1810800" cy="379546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sp>
        <p:nvSpPr>
          <p:cNvPr id="2192" name="Google Shape;2192;p12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193" name="Google Shape;2193;p1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Strategies: Validation Bypass</a:t>
            </a:r>
            <a:endParaRPr/>
          </a:p>
        </p:txBody>
      </p:sp>
      <p:sp>
        <p:nvSpPr>
          <p:cNvPr id="2194" name="Google Shape;2194;p12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800"/>
              </a:spcAft>
              <a:buClr>
                <a:schemeClr val="dk1"/>
              </a:buClr>
              <a:buSzPts val="1100"/>
              <a:buFont typeface="Arial"/>
              <a:buNone/>
            </a:pPr>
            <a:r>
              <a:rPr lang="en">
                <a:solidFill>
                  <a:schemeClr val="dk1"/>
                </a:solidFill>
              </a:rPr>
              <a:t>Alternative methods of prevention include:</a:t>
            </a:r>
            <a:endParaRPr/>
          </a:p>
        </p:txBody>
      </p:sp>
      <p:sp>
        <p:nvSpPr>
          <p:cNvPr id="2195" name="Google Shape;2195;p121"/>
          <p:cNvSpPr txBox="1">
            <a:spLocks noGrp="1"/>
          </p:cNvSpPr>
          <p:nvPr>
            <p:ph type="subTitle" idx="3"/>
          </p:nvPr>
        </p:nvSpPr>
        <p:spPr>
          <a:xfrm>
            <a:off x="12225" y="139800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500"/>
              <a:t>Implicitly deny all (except public resources).</a:t>
            </a:r>
            <a:endParaRPr sz="1500"/>
          </a:p>
        </p:txBody>
      </p:sp>
      <p:sp>
        <p:nvSpPr>
          <p:cNvPr id="2196" name="Google Shape;2196;p121"/>
          <p:cNvSpPr txBox="1">
            <a:spLocks noGrp="1"/>
          </p:cNvSpPr>
          <p:nvPr>
            <p:ph type="subTitle" idx="4"/>
          </p:nvPr>
        </p:nvSpPr>
        <p:spPr>
          <a:xfrm>
            <a:off x="-12225" y="22335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500"/>
              <a:t>Reuse access control mechanisms after implementation.</a:t>
            </a:r>
            <a:endParaRPr sz="1500"/>
          </a:p>
        </p:txBody>
      </p:sp>
      <p:sp>
        <p:nvSpPr>
          <p:cNvPr id="2197" name="Google Shape;2197;p121"/>
          <p:cNvSpPr txBox="1">
            <a:spLocks noGrp="1"/>
          </p:cNvSpPr>
          <p:nvPr>
            <p:ph type="subTitle" idx="5"/>
          </p:nvPr>
        </p:nvSpPr>
        <p:spPr>
          <a:xfrm>
            <a:off x="0" y="3076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500"/>
              <a:t>Disable web server directory listings, ensure backup files aren’t present in web roots.</a:t>
            </a:r>
            <a:endParaRPr sz="1500"/>
          </a:p>
        </p:txBody>
      </p:sp>
      <p:sp>
        <p:nvSpPr>
          <p:cNvPr id="2198" name="Google Shape;2198;p121"/>
          <p:cNvSpPr txBox="1">
            <a:spLocks noGrp="1"/>
          </p:cNvSpPr>
          <p:nvPr>
            <p:ph type="subTitle" idx="6"/>
          </p:nvPr>
        </p:nvSpPr>
        <p:spPr>
          <a:xfrm>
            <a:off x="-12300" y="39189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500"/>
              <a:t>Ensure logging of all access control failures and immediate generation of alerts.</a:t>
            </a:r>
            <a:endParaRPr sz="15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02"/>
        <p:cNvGrpSpPr/>
        <p:nvPr/>
      </p:nvGrpSpPr>
      <p:grpSpPr>
        <a:xfrm>
          <a:off x="0" y="0"/>
          <a:ext cx="0" cy="0"/>
          <a:chOff x="0" y="0"/>
          <a:chExt cx="0" cy="0"/>
        </a:xfrm>
      </p:grpSpPr>
      <p:sp>
        <p:nvSpPr>
          <p:cNvPr id="2203" name="Google Shape;2203;p12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2204" name="Google Shape;2204;p12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lnSpc>
                <a:spcPct val="115000"/>
              </a:lnSpc>
              <a:spcBef>
                <a:spcPts val="0"/>
              </a:spcBef>
              <a:spcAft>
                <a:spcPts val="0"/>
              </a:spcAft>
              <a:buNone/>
            </a:pPr>
            <a:r>
              <a:rPr lang="en">
                <a:latin typeface="Roboto Medium"/>
                <a:ea typeface="Roboto Medium"/>
                <a:cs typeface="Roboto Medium"/>
                <a:sym typeface="Roboto Medium"/>
              </a:rPr>
              <a:t>Activity:</a:t>
            </a:r>
            <a:r>
              <a:rPr lang="en">
                <a:latin typeface="Roboto Light"/>
                <a:ea typeface="Roboto Light"/>
                <a:cs typeface="Roboto Light"/>
                <a:sym typeface="Roboto Light"/>
              </a:rPr>
              <a:t> Validation Bypass</a:t>
            </a:r>
            <a:endParaRPr>
              <a:latin typeface="Roboto Light"/>
              <a:ea typeface="Roboto Light"/>
              <a:cs typeface="Roboto Light"/>
              <a:sym typeface="Roboto Light"/>
            </a:endParaRPr>
          </a:p>
          <a:p>
            <a:pPr marL="0" lvl="0" indent="0" algn="l" rtl="0">
              <a:lnSpc>
                <a:spcPct val="115000"/>
              </a:lnSpc>
              <a:spcBef>
                <a:spcPts val="800"/>
              </a:spcBef>
              <a:spcAft>
                <a:spcPts val="0"/>
              </a:spcAft>
              <a:buNone/>
            </a:pPr>
            <a:r>
              <a:rPr lang="en" sz="2000">
                <a:latin typeface="Roboto Light"/>
                <a:ea typeface="Roboto Light"/>
                <a:cs typeface="Roboto Light"/>
                <a:sym typeface="Roboto Light"/>
              </a:rPr>
              <a:t>In this activity, you will bypass input validation </a:t>
            </a:r>
            <a:br>
              <a:rPr lang="en" sz="2000">
                <a:latin typeface="Roboto Light"/>
                <a:ea typeface="Roboto Light"/>
                <a:cs typeface="Roboto Light"/>
                <a:sym typeface="Roboto Light"/>
              </a:rPr>
            </a:br>
            <a:r>
              <a:rPr lang="en" sz="2000">
                <a:latin typeface="Roboto Light"/>
                <a:ea typeface="Roboto Light"/>
                <a:cs typeface="Roboto Light"/>
                <a:sym typeface="Roboto Light"/>
              </a:rPr>
              <a:t>and then perform a SQL injection to exploit a vulnerability that you've discovered in a </a:t>
            </a:r>
            <a:endParaRPr sz="2000">
              <a:latin typeface="Roboto Light"/>
              <a:ea typeface="Roboto Light"/>
              <a:cs typeface="Roboto Light"/>
              <a:sym typeface="Roboto Light"/>
            </a:endParaRPr>
          </a:p>
          <a:p>
            <a:pPr marL="0" lvl="0" indent="0" algn="l" rtl="0">
              <a:lnSpc>
                <a:spcPct val="115000"/>
              </a:lnSpc>
              <a:spcBef>
                <a:spcPts val="0"/>
              </a:spcBef>
              <a:spcAft>
                <a:spcPts val="0"/>
              </a:spcAft>
              <a:buNone/>
            </a:pPr>
            <a:r>
              <a:rPr lang="en" sz="2000">
                <a:latin typeface="Roboto Light"/>
                <a:ea typeface="Roboto Light"/>
                <a:cs typeface="Roboto Light"/>
                <a:sym typeface="Roboto Light"/>
              </a:rPr>
              <a:t>company’s web server.</a:t>
            </a:r>
            <a:endParaRPr sz="2000">
              <a:latin typeface="Roboto Light"/>
              <a:ea typeface="Roboto Light"/>
              <a:cs typeface="Roboto Light"/>
              <a:sym typeface="Roboto Light"/>
            </a:endParaRPr>
          </a:p>
          <a:p>
            <a:pPr marL="0" lvl="0" indent="0" algn="l" rtl="0">
              <a:lnSpc>
                <a:spcPct val="115000"/>
              </a:lnSpc>
              <a:spcBef>
                <a:spcPts val="800"/>
              </a:spcBef>
              <a:spcAft>
                <a:spcPts val="800"/>
              </a:spcAft>
              <a:buNone/>
            </a:pPr>
            <a:endParaRPr sz="2000">
              <a:latin typeface="Roboto Light"/>
              <a:ea typeface="Roboto Light"/>
              <a:cs typeface="Roboto Light"/>
              <a:sym typeface="Roboto Light"/>
            </a:endParaRPr>
          </a:p>
        </p:txBody>
      </p:sp>
      <p:sp>
        <p:nvSpPr>
          <p:cNvPr id="2205" name="Google Shape;2205;p12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17</a:t>
            </a:fld>
            <a:endParaRPr sz="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09"/>
        <p:cNvGrpSpPr/>
        <p:nvPr/>
      </p:nvGrpSpPr>
      <p:grpSpPr>
        <a:xfrm>
          <a:off x="0" y="0"/>
          <a:ext cx="0" cy="0"/>
          <a:chOff x="0" y="0"/>
          <a:chExt cx="0" cy="0"/>
        </a:xfrm>
      </p:grpSpPr>
      <p:sp>
        <p:nvSpPr>
          <p:cNvPr id="2210" name="Google Shape;2210;p12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18</a:t>
            </a:fld>
            <a:endParaRPr sz="6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14"/>
        <p:cNvGrpSpPr/>
        <p:nvPr/>
      </p:nvGrpSpPr>
      <p:grpSpPr>
        <a:xfrm>
          <a:off x="0" y="0"/>
          <a:ext cx="0" cy="0"/>
          <a:chOff x="0" y="0"/>
          <a:chExt cx="0" cy="0"/>
        </a:xfrm>
      </p:grpSpPr>
      <p:sp>
        <p:nvSpPr>
          <p:cNvPr id="2215" name="Google Shape;2215;p124"/>
          <p:cNvSpPr txBox="1">
            <a:spLocks noGrp="1"/>
          </p:cNvSpPr>
          <p:nvPr>
            <p:ph type="title"/>
          </p:nvPr>
        </p:nvSpPr>
        <p:spPr>
          <a:xfrm>
            <a:off x="274325" y="19360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Broken Authentication and </a:t>
            </a:r>
            <a:br>
              <a:rPr lang="en"/>
            </a:br>
            <a:r>
              <a:rPr lang="en"/>
              <a:t>Session Management </a:t>
            </a:r>
            <a:endParaRPr/>
          </a:p>
        </p:txBody>
      </p:sp>
      <p:sp>
        <p:nvSpPr>
          <p:cNvPr id="2216" name="Google Shape;2216;p12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19</a:t>
            </a:fld>
            <a:endParaRPr sz="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2C4C9"/>
        </a:solidFill>
        <a:effectLst/>
      </p:bgPr>
    </p:bg>
    <p:spTree>
      <p:nvGrpSpPr>
        <p:cNvPr id="1" name="Shape 2042"/>
        <p:cNvGrpSpPr/>
        <p:nvPr/>
      </p:nvGrpSpPr>
      <p:grpSpPr>
        <a:xfrm>
          <a:off x="0" y="0"/>
          <a:ext cx="0" cy="0"/>
          <a:chOff x="0" y="0"/>
          <a:chExt cx="0" cy="0"/>
        </a:xfrm>
      </p:grpSpPr>
      <p:sp>
        <p:nvSpPr>
          <p:cNvPr id="2043" name="Google Shape;2043;p107"/>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0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Class Objectives</a:t>
            </a:r>
            <a:endParaRPr/>
          </a:p>
        </p:txBody>
      </p:sp>
      <p:sp>
        <p:nvSpPr>
          <p:cNvPr id="2045" name="Google Shape;2045;p10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By the end of class, you will be able to: </a:t>
            </a:r>
            <a:endParaRPr/>
          </a:p>
        </p:txBody>
      </p:sp>
      <p:cxnSp>
        <p:nvCxnSpPr>
          <p:cNvPr id="2046" name="Google Shape;2046;p10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047" name="Google Shape;2047;p107"/>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07"/>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107"/>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0" name="Google Shape;2050;p107"/>
          <p:cNvPicPr preferRelativeResize="0"/>
          <p:nvPr/>
        </p:nvPicPr>
        <p:blipFill rotWithShape="1">
          <a:blip r:embed="rId3">
            <a:alphaModFix amt="52000"/>
          </a:blip>
          <a:srcRect t="1774" b="1765"/>
          <a:stretch/>
        </p:blipFill>
        <p:spPr>
          <a:xfrm>
            <a:off x="429768" y="1402811"/>
            <a:ext cx="785567" cy="606900"/>
          </a:xfrm>
          <a:prstGeom prst="rect">
            <a:avLst/>
          </a:prstGeom>
          <a:noFill/>
          <a:ln>
            <a:noFill/>
          </a:ln>
        </p:spPr>
      </p:pic>
      <p:pic>
        <p:nvPicPr>
          <p:cNvPr id="2051" name="Google Shape;2051;p107"/>
          <p:cNvPicPr preferRelativeResize="0"/>
          <p:nvPr/>
        </p:nvPicPr>
        <p:blipFill rotWithShape="1">
          <a:blip r:embed="rId3">
            <a:alphaModFix amt="52000"/>
          </a:blip>
          <a:srcRect t="1774" b="1765"/>
          <a:stretch/>
        </p:blipFill>
        <p:spPr>
          <a:xfrm>
            <a:off x="429768" y="2227098"/>
            <a:ext cx="785566" cy="606900"/>
          </a:xfrm>
          <a:prstGeom prst="rect">
            <a:avLst/>
          </a:prstGeom>
          <a:noFill/>
          <a:ln>
            <a:noFill/>
          </a:ln>
        </p:spPr>
      </p:pic>
      <p:pic>
        <p:nvPicPr>
          <p:cNvPr id="2052" name="Google Shape;2052;p107"/>
          <p:cNvPicPr preferRelativeResize="0"/>
          <p:nvPr/>
        </p:nvPicPr>
        <p:blipFill rotWithShape="1">
          <a:blip r:embed="rId3">
            <a:alphaModFix amt="52000"/>
          </a:blip>
          <a:srcRect t="1774" b="1765"/>
          <a:stretch/>
        </p:blipFill>
        <p:spPr>
          <a:xfrm>
            <a:off x="429768" y="3056198"/>
            <a:ext cx="785566" cy="606900"/>
          </a:xfrm>
          <a:prstGeom prst="rect">
            <a:avLst/>
          </a:prstGeom>
          <a:noFill/>
          <a:ln>
            <a:noFill/>
          </a:ln>
        </p:spPr>
      </p:pic>
      <p:pic>
        <p:nvPicPr>
          <p:cNvPr id="2053" name="Google Shape;2053;p107"/>
          <p:cNvPicPr preferRelativeResize="0"/>
          <p:nvPr/>
        </p:nvPicPr>
        <p:blipFill rotWithShape="1">
          <a:blip r:embed="rId3">
            <a:alphaModFix amt="52000"/>
          </a:blip>
          <a:srcRect t="1774" b="1765"/>
          <a:stretch/>
        </p:blipFill>
        <p:spPr>
          <a:xfrm>
            <a:off x="432306" y="3916573"/>
            <a:ext cx="785567" cy="606900"/>
          </a:xfrm>
          <a:prstGeom prst="rect">
            <a:avLst/>
          </a:prstGeom>
          <a:noFill/>
          <a:ln>
            <a:noFill/>
          </a:ln>
        </p:spPr>
      </p:pic>
      <p:sp>
        <p:nvSpPr>
          <p:cNvPr id="2054" name="Google Shape;2054;p107"/>
          <p:cNvSpPr txBox="1">
            <a:spLocks noGrp="1"/>
          </p:cNvSpPr>
          <p:nvPr>
            <p:ph type="subTitle" idx="1"/>
          </p:nvPr>
        </p:nvSpPr>
        <p:spPr>
          <a:xfrm>
            <a:off x="1383825" y="1398000"/>
            <a:ext cx="9144000" cy="60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latin typeface="Roboto"/>
                <a:ea typeface="Roboto"/>
                <a:cs typeface="Roboto"/>
                <a:sym typeface="Roboto"/>
              </a:rPr>
              <a:t>Exploit broken access controls by executing a client-side JavaScript validation bypass attack. </a:t>
            </a:r>
            <a:endParaRPr sz="1400" dirty="0">
              <a:latin typeface="Roboto"/>
              <a:ea typeface="Roboto"/>
              <a:cs typeface="Roboto"/>
              <a:sym typeface="Roboto"/>
            </a:endParaRPr>
          </a:p>
        </p:txBody>
      </p:sp>
      <p:sp>
        <p:nvSpPr>
          <p:cNvPr id="2055" name="Google Shape;2055;p107"/>
          <p:cNvSpPr txBox="1">
            <a:spLocks noGrp="1"/>
          </p:cNvSpPr>
          <p:nvPr>
            <p:ph type="subTitle" idx="2"/>
          </p:nvPr>
        </p:nvSpPr>
        <p:spPr>
          <a:xfrm>
            <a:off x="1359375" y="2233550"/>
            <a:ext cx="9168600" cy="60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400" dirty="0">
                <a:latin typeface="Roboto"/>
                <a:ea typeface="Roboto"/>
                <a:cs typeface="Roboto"/>
                <a:sym typeface="Roboto"/>
              </a:rPr>
              <a:t>Exploit broken authentication by executing attacks on insecure login forms attacks, logout </a:t>
            </a:r>
            <a:endParaRPr sz="1400" dirty="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400" dirty="0">
                <a:latin typeface="Roboto"/>
                <a:ea typeface="Roboto"/>
                <a:cs typeface="Roboto"/>
                <a:sym typeface="Roboto"/>
              </a:rPr>
              <a:t>management, and administrative portals. </a:t>
            </a:r>
            <a:endParaRPr sz="1400" dirty="0">
              <a:latin typeface="Roboto"/>
              <a:ea typeface="Roboto"/>
              <a:cs typeface="Roboto"/>
              <a:sym typeface="Roboto"/>
            </a:endParaRPr>
          </a:p>
        </p:txBody>
      </p:sp>
      <p:sp>
        <p:nvSpPr>
          <p:cNvPr id="2056" name="Google Shape;2056;p107"/>
          <p:cNvSpPr txBox="1">
            <a:spLocks noGrp="1"/>
          </p:cNvSpPr>
          <p:nvPr>
            <p:ph type="subTitle" idx="3"/>
          </p:nvPr>
        </p:nvSpPr>
        <p:spPr>
          <a:xfrm>
            <a:off x="1371600" y="3076275"/>
            <a:ext cx="9168600" cy="60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Use WebScarab and CyberChef to manipulate cookies and execute command injection.</a:t>
            </a:r>
            <a:endParaRPr>
              <a:latin typeface="Roboto"/>
              <a:ea typeface="Roboto"/>
              <a:cs typeface="Roboto"/>
              <a:sym typeface="Roboto"/>
            </a:endParaRPr>
          </a:p>
        </p:txBody>
      </p:sp>
      <p:sp>
        <p:nvSpPr>
          <p:cNvPr id="2057" name="Google Shape;2057;p107"/>
          <p:cNvSpPr txBox="1">
            <a:spLocks noGrp="1"/>
          </p:cNvSpPr>
          <p:nvPr>
            <p:ph type="subTitle" idx="4"/>
          </p:nvPr>
        </p:nvSpPr>
        <p:spPr>
          <a:xfrm>
            <a:off x="1359300" y="3918975"/>
            <a:ext cx="9168600" cy="60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Provide mitigation strategies for all attacks executed. </a:t>
            </a:r>
            <a:endParaRPr>
              <a:latin typeface="Roboto"/>
              <a:ea typeface="Roboto"/>
              <a:cs typeface="Roboto"/>
              <a:sym typeface="Roboto"/>
            </a:endParaRPr>
          </a:p>
        </p:txBody>
      </p:sp>
      <p:sp>
        <p:nvSpPr>
          <p:cNvPr id="2058" name="Google Shape;2058;p10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a:t>
            </a:fld>
            <a:endParaRPr sz="6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20"/>
        <p:cNvGrpSpPr/>
        <p:nvPr/>
      </p:nvGrpSpPr>
      <p:grpSpPr>
        <a:xfrm>
          <a:off x="0" y="0"/>
          <a:ext cx="0" cy="0"/>
          <a:chOff x="0" y="0"/>
          <a:chExt cx="0" cy="0"/>
        </a:xfrm>
      </p:grpSpPr>
      <p:sp>
        <p:nvSpPr>
          <p:cNvPr id="2221" name="Google Shape;2221;p125"/>
          <p:cNvSpPr txBox="1">
            <a:spLocks noGrp="1"/>
          </p:cNvSpPr>
          <p:nvPr>
            <p:ph type="title"/>
          </p:nvPr>
        </p:nvSpPr>
        <p:spPr>
          <a:xfrm>
            <a:off x="734300" y="1879400"/>
            <a:ext cx="7406100" cy="2107200"/>
          </a:xfrm>
          <a:prstGeom prst="rect">
            <a:avLst/>
          </a:prstGeom>
        </p:spPr>
        <p:txBody>
          <a:bodyPr spcFirstLastPara="1" wrap="square" lIns="91425" tIns="91425" rIns="91425" bIns="91425" anchor="t" anchorCtr="0">
            <a:noAutofit/>
          </a:bodyPr>
          <a:lstStyle/>
          <a:p>
            <a:pPr marL="457200" lvl="0" indent="0" algn="ctr" rtl="0">
              <a:spcBef>
                <a:spcPts val="0"/>
              </a:spcBef>
              <a:spcAft>
                <a:spcPts val="0"/>
              </a:spcAft>
              <a:buNone/>
            </a:pPr>
            <a:r>
              <a:rPr lang="en" sz="2200"/>
              <a:t>Application functions related to authentication and session management are often implemented incorrectly, allowing attackers to compromise passwords, keys, or session tokens, or to exploit </a:t>
            </a:r>
            <a:br>
              <a:rPr lang="en" sz="2200"/>
            </a:br>
            <a:r>
              <a:rPr lang="en" sz="2200"/>
              <a:t>other implementation flaws to assume other users’ identities temporarily or permanently.</a:t>
            </a:r>
            <a:endParaRPr sz="2200"/>
          </a:p>
          <a:p>
            <a:pPr marL="457200" lvl="0" indent="0" algn="ctr" rtl="0">
              <a:spcBef>
                <a:spcPts val="800"/>
              </a:spcBef>
              <a:spcAft>
                <a:spcPts val="800"/>
              </a:spcAft>
              <a:buNone/>
            </a:pPr>
            <a:r>
              <a:rPr lang="en" sz="1800" i="1">
                <a:latin typeface="Roboto Light"/>
                <a:ea typeface="Roboto Light"/>
                <a:cs typeface="Roboto Light"/>
                <a:sym typeface="Roboto Light"/>
              </a:rPr>
              <a:t>—OWASP Top 10</a:t>
            </a:r>
            <a:endParaRPr sz="1800" i="1">
              <a:latin typeface="Roboto Light"/>
              <a:ea typeface="Roboto Light"/>
              <a:cs typeface="Roboto Light"/>
              <a:sym typeface="Roboto Light"/>
            </a:endParaRPr>
          </a:p>
        </p:txBody>
      </p:sp>
      <p:sp>
        <p:nvSpPr>
          <p:cNvPr id="2222" name="Google Shape;2222;p12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223" name="Google Shape;2223;p125"/>
          <p:cNvPicPr preferRelativeResize="0"/>
          <p:nvPr/>
        </p:nvPicPr>
        <p:blipFill>
          <a:blip r:embed="rId3">
            <a:alphaModFix/>
          </a:blip>
          <a:stretch>
            <a:fillRect/>
          </a:stretch>
        </p:blipFill>
        <p:spPr>
          <a:xfrm>
            <a:off x="3880397" y="669075"/>
            <a:ext cx="1383225" cy="1210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27"/>
        <p:cNvGrpSpPr/>
        <p:nvPr/>
      </p:nvGrpSpPr>
      <p:grpSpPr>
        <a:xfrm>
          <a:off x="0" y="0"/>
          <a:ext cx="0" cy="0"/>
          <a:chOff x="0" y="0"/>
          <a:chExt cx="0" cy="0"/>
        </a:xfrm>
      </p:grpSpPr>
      <p:pic>
        <p:nvPicPr>
          <p:cNvPr id="2228" name="Google Shape;2228;p126"/>
          <p:cNvPicPr preferRelativeResize="0"/>
          <p:nvPr/>
        </p:nvPicPr>
        <p:blipFill>
          <a:blip r:embed="rId3">
            <a:alphaModFix/>
          </a:blip>
          <a:stretch>
            <a:fillRect/>
          </a:stretch>
        </p:blipFill>
        <p:spPr>
          <a:xfrm>
            <a:off x="0" y="0"/>
            <a:ext cx="9144000" cy="5143500"/>
          </a:xfrm>
          <a:prstGeom prst="rect">
            <a:avLst/>
          </a:prstGeom>
          <a:noFill/>
          <a:ln>
            <a:noFill/>
          </a:ln>
        </p:spPr>
      </p:pic>
      <p:sp>
        <p:nvSpPr>
          <p:cNvPr id="2229" name="Google Shape;2229;p12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Broken Authentication</a:t>
            </a:r>
            <a:endParaRPr/>
          </a:p>
        </p:txBody>
      </p:sp>
      <p:sp>
        <p:nvSpPr>
          <p:cNvPr id="2230" name="Google Shape;2230;p12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31" name="Google Shape;2231;p12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Flaws in the implementation of user authentication and session management have serious implications for businesses. A security breach can expose confidential information and create backdoors.</a:t>
            </a:r>
            <a:endParaRPr/>
          </a:p>
        </p:txBody>
      </p:sp>
      <p:cxnSp>
        <p:nvCxnSpPr>
          <p:cNvPr id="2232" name="Google Shape;2232;p126"/>
          <p:cNvCxnSpPr/>
          <p:nvPr/>
        </p:nvCxnSpPr>
        <p:spPr>
          <a:xfrm>
            <a:off x="274375" y="640080"/>
            <a:ext cx="8595600" cy="1020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36"/>
        <p:cNvGrpSpPr/>
        <p:nvPr/>
      </p:nvGrpSpPr>
      <p:grpSpPr>
        <a:xfrm>
          <a:off x="0" y="0"/>
          <a:ext cx="0" cy="0"/>
          <a:chOff x="0" y="0"/>
          <a:chExt cx="0" cy="0"/>
        </a:xfrm>
      </p:grpSpPr>
      <p:sp>
        <p:nvSpPr>
          <p:cNvPr id="2237" name="Google Shape;2237;p12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Broken Authentication</a:t>
            </a:r>
            <a:endParaRPr>
              <a:solidFill>
                <a:schemeClr val="dk1"/>
              </a:solidFill>
            </a:endParaRPr>
          </a:p>
          <a:p>
            <a:pPr marL="0" lvl="0" indent="0" algn="l" rtl="0">
              <a:spcBef>
                <a:spcPts val="0"/>
              </a:spcBef>
              <a:spcAft>
                <a:spcPts val="0"/>
              </a:spcAft>
              <a:buNone/>
            </a:pPr>
            <a:endParaRPr/>
          </a:p>
        </p:txBody>
      </p:sp>
      <p:sp>
        <p:nvSpPr>
          <p:cNvPr id="2238" name="Google Shape;2238;p12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The following implementation issues can lead to vulnerable web applications: </a:t>
            </a:r>
            <a:endParaRPr/>
          </a:p>
        </p:txBody>
      </p:sp>
      <p:sp>
        <p:nvSpPr>
          <p:cNvPr id="2239" name="Google Shape;2239;p12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40" name="Google Shape;2240;p127"/>
          <p:cNvSpPr txBox="1">
            <a:spLocks noGrp="1"/>
          </p:cNvSpPr>
          <p:nvPr>
            <p:ph type="body" idx="3"/>
          </p:nvPr>
        </p:nvSpPr>
        <p:spPr>
          <a:xfrm>
            <a:off x="175" y="1284250"/>
            <a:ext cx="9144000" cy="3462600"/>
          </a:xfrm>
          <a:prstGeom prst="rect">
            <a:avLst/>
          </a:prstGeom>
        </p:spPr>
        <p:txBody>
          <a:bodyPr spcFirstLastPara="1" wrap="square" lIns="457200" tIns="0" rIns="457200" bIns="914400" anchor="t" anchorCtr="0">
            <a:noAutofit/>
          </a:bodyPr>
          <a:lstStyle/>
          <a:p>
            <a:pPr marL="320040" lvl="0" indent="-205740" algn="l" rtl="0">
              <a:spcBef>
                <a:spcPts val="0"/>
              </a:spcBef>
              <a:spcAft>
                <a:spcPts val="0"/>
              </a:spcAft>
              <a:buSzPts val="1800"/>
              <a:buChar char="●"/>
            </a:pPr>
            <a:r>
              <a:rPr lang="en" sz="1800"/>
              <a:t>Automated attacks that allow brute-force or credential stuffing.</a:t>
            </a:r>
            <a:endParaRPr sz="1800"/>
          </a:p>
          <a:p>
            <a:pPr marL="320040" lvl="0" indent="-205740" algn="l" rtl="0">
              <a:spcBef>
                <a:spcPts val="600"/>
              </a:spcBef>
              <a:spcAft>
                <a:spcPts val="0"/>
              </a:spcAft>
              <a:buSzPts val="1800"/>
              <a:buChar char="●"/>
            </a:pPr>
            <a:r>
              <a:rPr lang="en" sz="1800"/>
              <a:t>Allowing the use of well-known passwords, weak or default passwords.</a:t>
            </a:r>
            <a:endParaRPr sz="1800"/>
          </a:p>
          <a:p>
            <a:pPr marL="320040" lvl="0" indent="-205740" algn="l" rtl="0">
              <a:spcBef>
                <a:spcPts val="600"/>
              </a:spcBef>
              <a:spcAft>
                <a:spcPts val="0"/>
              </a:spcAft>
              <a:buSzPts val="1800"/>
              <a:buChar char="●"/>
            </a:pPr>
            <a:r>
              <a:rPr lang="en" sz="1800"/>
              <a:t>Inefficient password recovery mechanisms.</a:t>
            </a:r>
            <a:endParaRPr sz="1800"/>
          </a:p>
          <a:p>
            <a:pPr marL="320040" lvl="0" indent="-205740" algn="l" rtl="0">
              <a:spcBef>
                <a:spcPts val="600"/>
              </a:spcBef>
              <a:spcAft>
                <a:spcPts val="0"/>
              </a:spcAft>
              <a:buSzPts val="1800"/>
              <a:buChar char="●"/>
            </a:pPr>
            <a:r>
              <a:rPr lang="en" sz="1800"/>
              <a:t>Unencrypted passwords or weak hashes.</a:t>
            </a:r>
            <a:endParaRPr sz="1800"/>
          </a:p>
          <a:p>
            <a:pPr marL="320040" lvl="0" indent="-205740" algn="l" rtl="0">
              <a:spcBef>
                <a:spcPts val="600"/>
              </a:spcBef>
              <a:spcAft>
                <a:spcPts val="0"/>
              </a:spcAft>
              <a:buSzPts val="1800"/>
              <a:buChar char="●"/>
            </a:pPr>
            <a:r>
              <a:rPr lang="en" sz="1800"/>
              <a:t>Absence of multifactor authentication.</a:t>
            </a:r>
            <a:endParaRPr sz="1800"/>
          </a:p>
          <a:p>
            <a:pPr marL="320040" lvl="0" indent="-205740" algn="l" rtl="0">
              <a:spcBef>
                <a:spcPts val="600"/>
              </a:spcBef>
              <a:spcAft>
                <a:spcPts val="0"/>
              </a:spcAft>
              <a:buSzPts val="1800"/>
              <a:buChar char="●"/>
            </a:pPr>
            <a:r>
              <a:rPr lang="en" sz="1800"/>
              <a:t>Exposure of session ID in the URL.</a:t>
            </a:r>
            <a:endParaRPr sz="1800"/>
          </a:p>
          <a:p>
            <a:pPr marL="320040" lvl="0" indent="-205740" algn="l" rtl="0">
              <a:spcBef>
                <a:spcPts val="600"/>
              </a:spcBef>
              <a:spcAft>
                <a:spcPts val="0"/>
              </a:spcAft>
              <a:buSzPts val="1800"/>
              <a:buChar char="●"/>
            </a:pPr>
            <a:r>
              <a:rPr lang="en" sz="1800"/>
              <a:t>Non-rotation of session IDs after each use.</a:t>
            </a:r>
            <a:endParaRPr sz="1800"/>
          </a:p>
          <a:p>
            <a:pPr marL="320040" lvl="0" indent="-205740" algn="l" rtl="0">
              <a:spcBef>
                <a:spcPts val="600"/>
              </a:spcBef>
              <a:spcAft>
                <a:spcPts val="0"/>
              </a:spcAft>
              <a:buSzPts val="1800"/>
              <a:buChar char="●"/>
            </a:pPr>
            <a:r>
              <a:rPr lang="en" sz="1800"/>
              <a:t>Improper session invalidation or timeouts.</a:t>
            </a:r>
            <a:endParaRPr sz="1800"/>
          </a:p>
          <a:p>
            <a:pPr marL="320040" lvl="0" indent="-205740" algn="l" rtl="0">
              <a:spcBef>
                <a:spcPts val="600"/>
              </a:spcBef>
              <a:spcAft>
                <a:spcPts val="600"/>
              </a:spcAft>
              <a:buSzPts val="1800"/>
              <a:buChar char="●"/>
            </a:pPr>
            <a:r>
              <a:rPr lang="en" sz="1800"/>
              <a:t>Inadequate security built into web application software.</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44"/>
        <p:cNvGrpSpPr/>
        <p:nvPr/>
      </p:nvGrpSpPr>
      <p:grpSpPr>
        <a:xfrm>
          <a:off x="0" y="0"/>
          <a:ext cx="0" cy="0"/>
          <a:chOff x="0" y="0"/>
          <a:chExt cx="0" cy="0"/>
        </a:xfrm>
      </p:grpSpPr>
      <p:sp>
        <p:nvSpPr>
          <p:cNvPr id="2245" name="Google Shape;2245;p12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Broken Authentication Mitigation Strategies</a:t>
            </a:r>
            <a:endParaRPr/>
          </a:p>
        </p:txBody>
      </p:sp>
      <p:sp>
        <p:nvSpPr>
          <p:cNvPr id="2246" name="Google Shape;2246;p12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We'll demonstrate how to perform a broken authentication and session management attack with the following scenario:</a:t>
            </a:r>
            <a:endParaRPr/>
          </a:p>
        </p:txBody>
      </p:sp>
      <p:sp>
        <p:nvSpPr>
          <p:cNvPr id="2247" name="Google Shape;2247;p12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248" name="Google Shape;2248;p128"/>
          <p:cNvSpPr/>
          <p:nvPr/>
        </p:nvSpPr>
        <p:spPr>
          <a:xfrm>
            <a:off x="313675" y="1665425"/>
            <a:ext cx="2098200" cy="2758800"/>
          </a:xfrm>
          <a:prstGeom prst="rect">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28"/>
          <p:cNvSpPr txBox="1"/>
          <p:nvPr/>
        </p:nvSpPr>
        <p:spPr>
          <a:xfrm>
            <a:off x="337225" y="3063775"/>
            <a:ext cx="2051100" cy="73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latin typeface="Roboto"/>
                <a:ea typeface="Roboto"/>
                <a:cs typeface="Roboto"/>
                <a:sym typeface="Roboto"/>
              </a:rPr>
              <a:t>Factor 1</a:t>
            </a:r>
            <a:endParaRPr sz="1600" b="1">
              <a:latin typeface="Roboto"/>
              <a:ea typeface="Roboto"/>
              <a:cs typeface="Roboto"/>
              <a:sym typeface="Roboto"/>
            </a:endParaRPr>
          </a:p>
          <a:p>
            <a:pPr marL="0" lvl="0" indent="0" algn="ctr" rtl="0">
              <a:spcBef>
                <a:spcPts val="800"/>
              </a:spcBef>
              <a:spcAft>
                <a:spcPts val="800"/>
              </a:spcAft>
              <a:buNone/>
            </a:pPr>
            <a:r>
              <a:rPr lang="en" sz="1300" b="1">
                <a:latin typeface="Roboto"/>
                <a:ea typeface="Roboto"/>
                <a:cs typeface="Roboto"/>
                <a:sym typeface="Roboto"/>
              </a:rPr>
              <a:t>Standard login inputs</a:t>
            </a:r>
            <a:r>
              <a:rPr lang="en" sz="1300">
                <a:latin typeface="Roboto"/>
                <a:ea typeface="Roboto"/>
                <a:cs typeface="Roboto"/>
                <a:sym typeface="Roboto"/>
              </a:rPr>
              <a:t> (passwords, PIN, cognitive questions)</a:t>
            </a:r>
            <a:endParaRPr sz="1300"/>
          </a:p>
        </p:txBody>
      </p:sp>
      <p:pic>
        <p:nvPicPr>
          <p:cNvPr id="2250" name="Google Shape;2250;p128"/>
          <p:cNvPicPr preferRelativeResize="0"/>
          <p:nvPr/>
        </p:nvPicPr>
        <p:blipFill rotWithShape="1">
          <a:blip r:embed="rId3">
            <a:alphaModFix/>
          </a:blip>
          <a:srcRect t="55602"/>
          <a:stretch/>
        </p:blipFill>
        <p:spPr>
          <a:xfrm>
            <a:off x="430050" y="1822025"/>
            <a:ext cx="1865450" cy="942450"/>
          </a:xfrm>
          <a:prstGeom prst="rect">
            <a:avLst/>
          </a:prstGeom>
          <a:noFill/>
          <a:ln>
            <a:noFill/>
          </a:ln>
        </p:spPr>
      </p:pic>
      <p:sp>
        <p:nvSpPr>
          <p:cNvPr id="2251" name="Google Shape;2251;p128"/>
          <p:cNvSpPr/>
          <p:nvPr/>
        </p:nvSpPr>
        <p:spPr>
          <a:xfrm>
            <a:off x="2462425" y="1665425"/>
            <a:ext cx="2098200" cy="2758800"/>
          </a:xfrm>
          <a:prstGeom prst="rect">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28"/>
          <p:cNvSpPr txBox="1"/>
          <p:nvPr/>
        </p:nvSpPr>
        <p:spPr>
          <a:xfrm>
            <a:off x="2462425" y="3063775"/>
            <a:ext cx="2051100" cy="73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latin typeface="Roboto"/>
                <a:ea typeface="Roboto"/>
                <a:cs typeface="Roboto"/>
                <a:sym typeface="Roboto"/>
              </a:rPr>
              <a:t>Factor 2</a:t>
            </a:r>
            <a:endParaRPr sz="1600" b="1">
              <a:latin typeface="Roboto"/>
              <a:ea typeface="Roboto"/>
              <a:cs typeface="Roboto"/>
              <a:sym typeface="Roboto"/>
            </a:endParaRPr>
          </a:p>
          <a:p>
            <a:pPr marL="0" lvl="0" indent="0" algn="ctr" rtl="0">
              <a:spcBef>
                <a:spcPts val="800"/>
              </a:spcBef>
              <a:spcAft>
                <a:spcPts val="800"/>
              </a:spcAft>
              <a:buNone/>
            </a:pPr>
            <a:r>
              <a:rPr lang="en" sz="1300" b="1">
                <a:latin typeface="Roboto"/>
                <a:ea typeface="Roboto"/>
                <a:cs typeface="Roboto"/>
                <a:sym typeface="Roboto"/>
              </a:rPr>
              <a:t>Physical keys </a:t>
            </a:r>
            <a:br>
              <a:rPr lang="en" sz="1300" b="1">
                <a:latin typeface="Roboto"/>
                <a:ea typeface="Roboto"/>
                <a:cs typeface="Roboto"/>
                <a:sym typeface="Roboto"/>
              </a:rPr>
            </a:br>
            <a:r>
              <a:rPr lang="en" sz="1300">
                <a:latin typeface="Roboto"/>
                <a:ea typeface="Roboto"/>
                <a:cs typeface="Roboto"/>
                <a:sym typeface="Roboto"/>
              </a:rPr>
              <a:t>(smartcards, hard tokens)</a:t>
            </a:r>
            <a:endParaRPr sz="1300"/>
          </a:p>
        </p:txBody>
      </p:sp>
      <p:pic>
        <p:nvPicPr>
          <p:cNvPr id="2253" name="Google Shape;2253;p128"/>
          <p:cNvPicPr preferRelativeResize="0"/>
          <p:nvPr/>
        </p:nvPicPr>
        <p:blipFill rotWithShape="1">
          <a:blip r:embed="rId4">
            <a:alphaModFix amt="90000"/>
          </a:blip>
          <a:srcRect r="6076"/>
          <a:stretch/>
        </p:blipFill>
        <p:spPr>
          <a:xfrm>
            <a:off x="2534800" y="1662913"/>
            <a:ext cx="2025825" cy="1260674"/>
          </a:xfrm>
          <a:prstGeom prst="rect">
            <a:avLst/>
          </a:prstGeom>
          <a:noFill/>
          <a:ln>
            <a:noFill/>
          </a:ln>
        </p:spPr>
      </p:pic>
      <p:sp>
        <p:nvSpPr>
          <p:cNvPr id="2254" name="Google Shape;2254;p128"/>
          <p:cNvSpPr/>
          <p:nvPr/>
        </p:nvSpPr>
        <p:spPr>
          <a:xfrm>
            <a:off x="4611175" y="1665425"/>
            <a:ext cx="2098200" cy="27588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28"/>
          <p:cNvSpPr txBox="1"/>
          <p:nvPr/>
        </p:nvSpPr>
        <p:spPr>
          <a:xfrm>
            <a:off x="4634725" y="3063775"/>
            <a:ext cx="2051100" cy="73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600" b="1">
                <a:latin typeface="Roboto"/>
                <a:ea typeface="Roboto"/>
                <a:cs typeface="Roboto"/>
                <a:sym typeface="Roboto"/>
              </a:rPr>
              <a:t>Factor 3</a:t>
            </a:r>
            <a:endParaRPr sz="1600" b="1">
              <a:latin typeface="Roboto"/>
              <a:ea typeface="Roboto"/>
              <a:cs typeface="Roboto"/>
              <a:sym typeface="Roboto"/>
            </a:endParaRPr>
          </a:p>
          <a:p>
            <a:pPr marL="0" lvl="0" indent="0" algn="ctr" rtl="0">
              <a:spcBef>
                <a:spcPts val="800"/>
              </a:spcBef>
              <a:spcAft>
                <a:spcPts val="800"/>
              </a:spcAft>
              <a:buNone/>
            </a:pPr>
            <a:r>
              <a:rPr lang="en" sz="1300" b="1">
                <a:latin typeface="Roboto"/>
                <a:ea typeface="Roboto"/>
                <a:cs typeface="Roboto"/>
                <a:sym typeface="Roboto"/>
              </a:rPr>
              <a:t>Biometrics</a:t>
            </a:r>
            <a:r>
              <a:rPr lang="en" sz="1300">
                <a:latin typeface="Roboto"/>
                <a:ea typeface="Roboto"/>
                <a:cs typeface="Roboto"/>
                <a:sym typeface="Roboto"/>
              </a:rPr>
              <a:t> </a:t>
            </a:r>
            <a:br>
              <a:rPr lang="en" sz="1300">
                <a:latin typeface="Roboto"/>
                <a:ea typeface="Roboto"/>
                <a:cs typeface="Roboto"/>
                <a:sym typeface="Roboto"/>
              </a:rPr>
            </a:br>
            <a:r>
              <a:rPr lang="en" sz="1300">
                <a:latin typeface="Roboto"/>
                <a:ea typeface="Roboto"/>
                <a:cs typeface="Roboto"/>
                <a:sym typeface="Roboto"/>
              </a:rPr>
              <a:t>(Iris/retina scans, </a:t>
            </a:r>
            <a:br>
              <a:rPr lang="en" sz="1300">
                <a:latin typeface="Roboto"/>
                <a:ea typeface="Roboto"/>
                <a:cs typeface="Roboto"/>
                <a:sym typeface="Roboto"/>
              </a:rPr>
            </a:br>
            <a:r>
              <a:rPr lang="en" sz="1300">
                <a:latin typeface="Roboto"/>
                <a:ea typeface="Roboto"/>
                <a:cs typeface="Roboto"/>
                <a:sym typeface="Roboto"/>
              </a:rPr>
              <a:t>hand geometry)</a:t>
            </a:r>
            <a:endParaRPr sz="1600" b="1">
              <a:latin typeface="Roboto"/>
              <a:ea typeface="Roboto"/>
              <a:cs typeface="Roboto"/>
              <a:sym typeface="Roboto"/>
            </a:endParaRPr>
          </a:p>
        </p:txBody>
      </p:sp>
      <p:sp>
        <p:nvSpPr>
          <p:cNvPr id="2256" name="Google Shape;2256;p128"/>
          <p:cNvSpPr/>
          <p:nvPr/>
        </p:nvSpPr>
        <p:spPr>
          <a:xfrm>
            <a:off x="6759925" y="1665425"/>
            <a:ext cx="2098200" cy="2758800"/>
          </a:xfrm>
          <a:prstGeom prst="rect">
            <a:avLst/>
          </a:prstGeom>
          <a:solidFill>
            <a:srgbClr val="458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28"/>
          <p:cNvSpPr txBox="1"/>
          <p:nvPr/>
        </p:nvSpPr>
        <p:spPr>
          <a:xfrm>
            <a:off x="6759925" y="3063775"/>
            <a:ext cx="2051100" cy="73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latin typeface="Roboto"/>
                <a:ea typeface="Roboto"/>
                <a:cs typeface="Roboto"/>
                <a:sym typeface="Roboto"/>
              </a:rPr>
              <a:t>Factor 4</a:t>
            </a:r>
            <a:endParaRPr sz="1600" b="1">
              <a:latin typeface="Roboto"/>
              <a:ea typeface="Roboto"/>
              <a:cs typeface="Roboto"/>
              <a:sym typeface="Roboto"/>
            </a:endParaRPr>
          </a:p>
          <a:p>
            <a:pPr marL="0" lvl="0" indent="0" algn="ctr" rtl="0">
              <a:spcBef>
                <a:spcPts val="800"/>
              </a:spcBef>
              <a:spcAft>
                <a:spcPts val="0"/>
              </a:spcAft>
              <a:buNone/>
            </a:pPr>
            <a:r>
              <a:rPr lang="en" sz="1300" b="1">
                <a:latin typeface="Roboto"/>
                <a:ea typeface="Roboto"/>
                <a:cs typeface="Roboto"/>
                <a:sym typeface="Roboto"/>
              </a:rPr>
              <a:t>Location </a:t>
            </a:r>
            <a:br>
              <a:rPr lang="en" sz="1300" b="1">
                <a:latin typeface="Roboto"/>
                <a:ea typeface="Roboto"/>
                <a:cs typeface="Roboto"/>
                <a:sym typeface="Roboto"/>
              </a:rPr>
            </a:br>
            <a:r>
              <a:rPr lang="en" sz="1300">
                <a:latin typeface="Roboto"/>
                <a:ea typeface="Roboto"/>
                <a:cs typeface="Roboto"/>
                <a:sym typeface="Roboto"/>
              </a:rPr>
              <a:t>(GPS detection, callback </a:t>
            </a:r>
            <a:br>
              <a:rPr lang="en" sz="1300">
                <a:latin typeface="Roboto"/>
                <a:ea typeface="Roboto"/>
                <a:cs typeface="Roboto"/>
                <a:sym typeface="Roboto"/>
              </a:rPr>
            </a:br>
            <a:r>
              <a:rPr lang="en" sz="1300">
                <a:latin typeface="Roboto"/>
                <a:ea typeface="Roboto"/>
                <a:cs typeface="Roboto"/>
                <a:sym typeface="Roboto"/>
              </a:rPr>
              <a:t>to a home phone number)</a:t>
            </a:r>
            <a:endParaRPr sz="1300">
              <a:latin typeface="Roboto"/>
              <a:ea typeface="Roboto"/>
              <a:cs typeface="Roboto"/>
              <a:sym typeface="Roboto"/>
            </a:endParaRPr>
          </a:p>
          <a:p>
            <a:pPr marL="0" lvl="0" indent="0" algn="ctr" rtl="0">
              <a:spcBef>
                <a:spcPts val="800"/>
              </a:spcBef>
              <a:spcAft>
                <a:spcPts val="800"/>
              </a:spcAft>
              <a:buNone/>
            </a:pPr>
            <a:endParaRPr sz="1300">
              <a:latin typeface="Roboto"/>
              <a:ea typeface="Roboto"/>
              <a:cs typeface="Roboto"/>
              <a:sym typeface="Roboto"/>
            </a:endParaRPr>
          </a:p>
        </p:txBody>
      </p:sp>
      <p:pic>
        <p:nvPicPr>
          <p:cNvPr id="2258" name="Google Shape;2258;p128"/>
          <p:cNvPicPr preferRelativeResize="0"/>
          <p:nvPr/>
        </p:nvPicPr>
        <p:blipFill>
          <a:blip r:embed="rId5">
            <a:alphaModFix amt="90000"/>
          </a:blip>
          <a:stretch>
            <a:fillRect/>
          </a:stretch>
        </p:blipFill>
        <p:spPr>
          <a:xfrm>
            <a:off x="5134375" y="1785600"/>
            <a:ext cx="1051800" cy="1347601"/>
          </a:xfrm>
          <a:prstGeom prst="rect">
            <a:avLst/>
          </a:prstGeom>
          <a:noFill/>
          <a:ln>
            <a:noFill/>
          </a:ln>
        </p:spPr>
      </p:pic>
      <p:sp>
        <p:nvSpPr>
          <p:cNvPr id="2259" name="Google Shape;2259;p128"/>
          <p:cNvSpPr/>
          <p:nvPr/>
        </p:nvSpPr>
        <p:spPr>
          <a:xfrm>
            <a:off x="7554200" y="2041200"/>
            <a:ext cx="381900" cy="381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60" name="Google Shape;2260;p128"/>
          <p:cNvPicPr preferRelativeResize="0"/>
          <p:nvPr/>
        </p:nvPicPr>
        <p:blipFill>
          <a:blip r:embed="rId6">
            <a:alphaModFix amt="90000"/>
          </a:blip>
          <a:stretch>
            <a:fillRect/>
          </a:stretch>
        </p:blipFill>
        <p:spPr>
          <a:xfrm>
            <a:off x="7424800" y="1906275"/>
            <a:ext cx="640704" cy="11575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64"/>
        <p:cNvGrpSpPr/>
        <p:nvPr/>
      </p:nvGrpSpPr>
      <p:grpSpPr>
        <a:xfrm>
          <a:off x="0" y="0"/>
          <a:ext cx="0" cy="0"/>
          <a:chOff x="0" y="0"/>
          <a:chExt cx="0" cy="0"/>
        </a:xfrm>
      </p:grpSpPr>
      <p:sp>
        <p:nvSpPr>
          <p:cNvPr id="2265" name="Google Shape;2265;p12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Broken Authentication Demo</a:t>
            </a:r>
            <a:endParaRPr/>
          </a:p>
        </p:txBody>
      </p:sp>
      <p:sp>
        <p:nvSpPr>
          <p:cNvPr id="2266" name="Google Shape;2266;p12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We'll demonstrate how to perform an broken authentication and session management attack with the following scenario:</a:t>
            </a:r>
            <a:endParaRPr/>
          </a:p>
        </p:txBody>
      </p:sp>
      <p:sp>
        <p:nvSpPr>
          <p:cNvPr id="2267" name="Google Shape;2267;p12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268" name="Google Shape;2268;p129"/>
          <p:cNvPicPr preferRelativeResize="0"/>
          <p:nvPr/>
        </p:nvPicPr>
        <p:blipFill>
          <a:blip r:embed="rId3">
            <a:alphaModFix/>
          </a:blip>
          <a:stretch>
            <a:fillRect/>
          </a:stretch>
        </p:blipFill>
        <p:spPr>
          <a:xfrm>
            <a:off x="4576825" y="1606348"/>
            <a:ext cx="3244544" cy="1930826"/>
          </a:xfrm>
          <a:prstGeom prst="rect">
            <a:avLst/>
          </a:prstGeom>
          <a:noFill/>
          <a:ln>
            <a:noFill/>
          </a:ln>
          <a:effectLst>
            <a:outerShdw blurRad="57150" dist="19050" dir="5400000" algn="bl" rotWithShape="0">
              <a:srgbClr val="000000">
                <a:alpha val="50000"/>
              </a:srgbClr>
            </a:outerShdw>
          </a:effectLst>
        </p:spPr>
      </p:pic>
      <p:pic>
        <p:nvPicPr>
          <p:cNvPr id="2269" name="Google Shape;2269;p129"/>
          <p:cNvPicPr preferRelativeResize="0"/>
          <p:nvPr/>
        </p:nvPicPr>
        <p:blipFill rotWithShape="1">
          <a:blip r:embed="rId4">
            <a:alphaModFix/>
          </a:blip>
          <a:srcRect r="5553"/>
          <a:stretch/>
        </p:blipFill>
        <p:spPr>
          <a:xfrm>
            <a:off x="1140775" y="1606350"/>
            <a:ext cx="2615401" cy="2017500"/>
          </a:xfrm>
          <a:prstGeom prst="rect">
            <a:avLst/>
          </a:prstGeom>
          <a:noFill/>
          <a:ln>
            <a:noFill/>
          </a:ln>
          <a:effectLst>
            <a:outerShdw blurRad="57150" dist="19050" dir="5400000" algn="bl" rotWithShape="0">
              <a:srgbClr val="000000">
                <a:alpha val="50000"/>
              </a:srgbClr>
            </a:outerShdw>
          </a:effectLst>
        </p:spPr>
      </p:pic>
      <p:sp>
        <p:nvSpPr>
          <p:cNvPr id="2270" name="Google Shape;2270;p129"/>
          <p:cNvSpPr/>
          <p:nvPr/>
        </p:nvSpPr>
        <p:spPr>
          <a:xfrm>
            <a:off x="4729225" y="3176400"/>
            <a:ext cx="3934200" cy="1457700"/>
          </a:xfrm>
          <a:prstGeom prst="roundRect">
            <a:avLst>
              <a:gd name="adj" fmla="val 16667"/>
            </a:avLst>
          </a:prstGeom>
          <a:solidFill>
            <a:srgbClr val="76A5AF"/>
          </a:solidFill>
          <a:ln>
            <a:noFill/>
          </a:ln>
          <a:effectLst>
            <a:outerShdw blurRad="57150" dist="19050" dir="5400000" algn="bl" rotWithShape="0">
              <a:srgbClr val="000000">
                <a:alpha val="50000"/>
              </a:srgbClr>
            </a:outerShdw>
          </a:effectLst>
        </p:spPr>
        <p:txBody>
          <a:bodyPr spcFirstLastPara="1" wrap="square" lIns="182875" tIns="182875" rIns="182875" bIns="0" anchor="ctr" anchorCtr="0">
            <a:noAutofit/>
          </a:bodyPr>
          <a:lstStyle/>
          <a:p>
            <a:pPr marL="0" lvl="0" indent="0" algn="l" rtl="0">
              <a:lnSpc>
                <a:spcPct val="115000"/>
              </a:lnSpc>
              <a:spcBef>
                <a:spcPts val="0"/>
              </a:spcBef>
              <a:spcAft>
                <a:spcPts val="800"/>
              </a:spcAft>
              <a:buClr>
                <a:schemeClr val="dk1"/>
              </a:buClr>
              <a:buSzPts val="1100"/>
              <a:buFont typeface="Arial"/>
              <a:buNone/>
            </a:pPr>
            <a:r>
              <a:rPr lang="en" sz="1600">
                <a:solidFill>
                  <a:schemeClr val="dk1"/>
                </a:solidFill>
                <a:latin typeface="Roboto"/>
                <a:ea typeface="Roboto"/>
                <a:cs typeface="Roboto"/>
                <a:sym typeface="Roboto"/>
              </a:rPr>
              <a:t>We’ve been asked by the lead project engineer to do a few </a:t>
            </a:r>
            <a:r>
              <a:rPr lang="en" sz="1600" b="1">
                <a:solidFill>
                  <a:schemeClr val="dk1"/>
                </a:solidFill>
                <a:latin typeface="Roboto"/>
                <a:ea typeface="Roboto"/>
                <a:cs typeface="Roboto"/>
                <a:sym typeface="Roboto"/>
              </a:rPr>
              <a:t>penetration tests against their website </a:t>
            </a:r>
            <a:r>
              <a:rPr lang="en" sz="1600">
                <a:solidFill>
                  <a:schemeClr val="dk1"/>
                </a:solidFill>
                <a:latin typeface="Roboto"/>
                <a:ea typeface="Roboto"/>
                <a:cs typeface="Roboto"/>
                <a:sym typeface="Roboto"/>
              </a:rPr>
              <a:t>and provide </a:t>
            </a:r>
            <a:r>
              <a:rPr lang="en" sz="1600" b="1">
                <a:solidFill>
                  <a:schemeClr val="dk1"/>
                </a:solidFill>
                <a:latin typeface="Roboto"/>
                <a:ea typeface="Roboto"/>
                <a:cs typeface="Roboto"/>
                <a:sym typeface="Roboto"/>
              </a:rPr>
              <a:t>remedial recommendations.</a:t>
            </a:r>
            <a:endParaRPr sz="1600" b="1">
              <a:solidFill>
                <a:schemeClr val="dk1"/>
              </a:solidFill>
              <a:latin typeface="Roboto"/>
              <a:ea typeface="Roboto"/>
              <a:cs typeface="Roboto"/>
              <a:sym typeface="Roboto"/>
            </a:endParaRPr>
          </a:p>
        </p:txBody>
      </p:sp>
      <p:sp>
        <p:nvSpPr>
          <p:cNvPr id="2271" name="Google Shape;2271;p129"/>
          <p:cNvSpPr/>
          <p:nvPr/>
        </p:nvSpPr>
        <p:spPr>
          <a:xfrm>
            <a:off x="481375" y="3176400"/>
            <a:ext cx="3934200" cy="1457700"/>
          </a:xfrm>
          <a:prstGeom prst="roundRect">
            <a:avLst>
              <a:gd name="adj" fmla="val 16667"/>
            </a:avLst>
          </a:prstGeom>
          <a:solidFill>
            <a:srgbClr val="134F5C"/>
          </a:solidFill>
          <a:ln>
            <a:noFill/>
          </a:ln>
          <a:effectLst>
            <a:outerShdw blurRad="57150" dist="19050" dir="5400000" algn="bl" rotWithShape="0">
              <a:srgbClr val="000000">
                <a:alpha val="50000"/>
              </a:srgbClr>
            </a:outerShdw>
          </a:effectLst>
        </p:spPr>
        <p:txBody>
          <a:bodyPr spcFirstLastPara="1" wrap="square" lIns="182875" tIns="182875" rIns="182875" bIns="0" anchor="ctr" anchorCtr="0">
            <a:noAutofit/>
          </a:bodyPr>
          <a:lstStyle/>
          <a:p>
            <a:pPr marL="0" lvl="0" indent="0" algn="l" rtl="0">
              <a:lnSpc>
                <a:spcPct val="115000"/>
              </a:lnSpc>
              <a:spcBef>
                <a:spcPts val="0"/>
              </a:spcBef>
              <a:spcAft>
                <a:spcPts val="800"/>
              </a:spcAft>
              <a:buNone/>
            </a:pPr>
            <a:r>
              <a:rPr lang="en" sz="1600">
                <a:solidFill>
                  <a:srgbClr val="FFFFFF"/>
                </a:solidFill>
                <a:latin typeface="Roboto"/>
                <a:ea typeface="Roboto"/>
                <a:cs typeface="Roboto"/>
                <a:sym typeface="Roboto"/>
              </a:rPr>
              <a:t>We’ll play the </a:t>
            </a:r>
            <a:r>
              <a:rPr lang="en" sz="1600" b="1">
                <a:solidFill>
                  <a:srgbClr val="FFFFFF"/>
                </a:solidFill>
                <a:latin typeface="Roboto"/>
                <a:ea typeface="Roboto"/>
                <a:cs typeface="Roboto"/>
                <a:sym typeface="Roboto"/>
              </a:rPr>
              <a:t>role of a junior security administrator</a:t>
            </a:r>
            <a:r>
              <a:rPr lang="en" sz="1600">
                <a:solidFill>
                  <a:srgbClr val="FFFFFF"/>
                </a:solidFill>
                <a:latin typeface="Roboto"/>
                <a:ea typeface="Roboto"/>
                <a:cs typeface="Roboto"/>
                <a:sym typeface="Roboto"/>
              </a:rPr>
              <a:t> working at FireFly Inc., a web application software developer.</a:t>
            </a:r>
            <a:endParaRPr sz="1600">
              <a:solidFill>
                <a:srgbClr val="FFFFFF"/>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75"/>
        <p:cNvGrpSpPr/>
        <p:nvPr/>
      </p:nvGrpSpPr>
      <p:grpSpPr>
        <a:xfrm>
          <a:off x="0" y="0"/>
          <a:ext cx="0" cy="0"/>
          <a:chOff x="0" y="0"/>
          <a:chExt cx="0" cy="0"/>
        </a:xfrm>
      </p:grpSpPr>
      <p:sp>
        <p:nvSpPr>
          <p:cNvPr id="2276" name="Google Shape;2276;p13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Broken Authentication Demo</a:t>
            </a:r>
            <a:endParaRPr/>
          </a:p>
        </p:txBody>
      </p:sp>
      <p:sp>
        <p:nvSpPr>
          <p:cNvPr id="2277" name="Google Shape;2277;p13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We’ll cover the following attacks: </a:t>
            </a:r>
            <a:endParaRPr/>
          </a:p>
        </p:txBody>
      </p:sp>
      <p:sp>
        <p:nvSpPr>
          <p:cNvPr id="2278" name="Google Shape;2278;p13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pSp>
        <p:nvGrpSpPr>
          <p:cNvPr id="2279" name="Google Shape;2279;p130"/>
          <p:cNvGrpSpPr/>
          <p:nvPr/>
        </p:nvGrpSpPr>
        <p:grpSpPr>
          <a:xfrm>
            <a:off x="457181" y="1345103"/>
            <a:ext cx="533372" cy="533480"/>
            <a:chOff x="457200" y="1378813"/>
            <a:chExt cx="695400" cy="695450"/>
          </a:xfrm>
        </p:grpSpPr>
        <p:sp>
          <p:nvSpPr>
            <p:cNvPr id="2280" name="Google Shape;2280;p130"/>
            <p:cNvSpPr/>
            <p:nvPr/>
          </p:nvSpPr>
          <p:spPr>
            <a:xfrm>
              <a:off x="457200" y="1378813"/>
              <a:ext cx="695400" cy="621300"/>
            </a:xfrm>
            <a:prstGeom prst="roundRect">
              <a:avLst>
                <a:gd name="adj" fmla="val 16667"/>
              </a:avLst>
            </a:prstGeom>
            <a:solidFill>
              <a:srgbClr val="45818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281" name="Google Shape;2281;p130"/>
            <p:cNvSpPr/>
            <p:nvPr/>
          </p:nvSpPr>
          <p:spPr>
            <a:xfrm rot="10800000">
              <a:off x="634726" y="1885638"/>
              <a:ext cx="340325" cy="188625"/>
            </a:xfrm>
            <a:prstGeom prst="flowChartExtract">
              <a:avLst/>
            </a:prstGeom>
            <a:solidFill>
              <a:srgbClr val="4581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2282" name="Google Shape;2282;p130"/>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3" name="Google Shape;2283;p130"/>
          <p:cNvGrpSpPr/>
          <p:nvPr/>
        </p:nvGrpSpPr>
        <p:grpSpPr>
          <a:xfrm>
            <a:off x="3305156" y="1345103"/>
            <a:ext cx="533372" cy="533480"/>
            <a:chOff x="457200" y="1378813"/>
            <a:chExt cx="695400" cy="695450"/>
          </a:xfrm>
        </p:grpSpPr>
        <p:sp>
          <p:nvSpPr>
            <p:cNvPr id="2284" name="Google Shape;2284;p130"/>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285" name="Google Shape;2285;p130"/>
            <p:cNvSpPr/>
            <p:nvPr/>
          </p:nvSpPr>
          <p:spPr>
            <a:xfrm rot="10800000">
              <a:off x="634726" y="1885638"/>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2286" name="Google Shape;2286;p130"/>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7" name="Google Shape;2287;p130"/>
          <p:cNvGrpSpPr/>
          <p:nvPr/>
        </p:nvGrpSpPr>
        <p:grpSpPr>
          <a:xfrm>
            <a:off x="6134081" y="1345853"/>
            <a:ext cx="533372" cy="533480"/>
            <a:chOff x="457200" y="1378813"/>
            <a:chExt cx="695400" cy="695450"/>
          </a:xfrm>
        </p:grpSpPr>
        <p:sp>
          <p:nvSpPr>
            <p:cNvPr id="2288" name="Google Shape;2288;p130"/>
            <p:cNvSpPr/>
            <p:nvPr/>
          </p:nvSpPr>
          <p:spPr>
            <a:xfrm>
              <a:off x="457200" y="1378813"/>
              <a:ext cx="695400" cy="621300"/>
            </a:xfrm>
            <a:prstGeom prst="roundRect">
              <a:avLst>
                <a:gd name="adj" fmla="val 16667"/>
              </a:avLst>
            </a:prstGeom>
            <a:solidFill>
              <a:srgbClr val="0C343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2289" name="Google Shape;2289;p130"/>
            <p:cNvSpPr/>
            <p:nvPr/>
          </p:nvSpPr>
          <p:spPr>
            <a:xfrm rot="10800000">
              <a:off x="634726" y="1885638"/>
              <a:ext cx="340325" cy="188625"/>
            </a:xfrm>
            <a:prstGeom prst="flowChartExtract">
              <a:avLst/>
            </a:prstGeom>
            <a:solidFill>
              <a:srgbClr val="0C34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2290" name="Google Shape;2290;p130"/>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130"/>
          <p:cNvSpPr txBox="1"/>
          <p:nvPr/>
        </p:nvSpPr>
        <p:spPr>
          <a:xfrm>
            <a:off x="766325" y="2031600"/>
            <a:ext cx="2192400" cy="2380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800"/>
              </a:spcAft>
              <a:buNone/>
            </a:pPr>
            <a:r>
              <a:rPr lang="en" sz="1600">
                <a:latin typeface="Roboto"/>
                <a:ea typeface="Roboto"/>
                <a:cs typeface="Roboto"/>
                <a:sym typeface="Roboto"/>
              </a:rPr>
              <a:t>Insecure login forms existing in web page forms as a result of insecure web application programming.</a:t>
            </a:r>
            <a:endParaRPr sz="1600">
              <a:latin typeface="Roboto"/>
              <a:ea typeface="Roboto"/>
              <a:cs typeface="Roboto"/>
              <a:sym typeface="Roboto"/>
            </a:endParaRPr>
          </a:p>
        </p:txBody>
      </p:sp>
      <p:sp>
        <p:nvSpPr>
          <p:cNvPr id="2292" name="Google Shape;2292;p130"/>
          <p:cNvSpPr txBox="1"/>
          <p:nvPr/>
        </p:nvSpPr>
        <p:spPr>
          <a:xfrm>
            <a:off x="3600750" y="2031600"/>
            <a:ext cx="2371500" cy="224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800"/>
              </a:spcAft>
              <a:buNone/>
            </a:pPr>
            <a:r>
              <a:rPr lang="en" sz="1600">
                <a:latin typeface="Roboto"/>
                <a:ea typeface="Roboto"/>
                <a:cs typeface="Roboto"/>
                <a:sym typeface="Roboto"/>
              </a:rPr>
              <a:t>Logout management, which allows previously logged out users to log back in by hitting the Back button. </a:t>
            </a:r>
            <a:endParaRPr sz="1600">
              <a:latin typeface="Roboto"/>
              <a:ea typeface="Roboto"/>
              <a:cs typeface="Roboto"/>
              <a:sym typeface="Roboto"/>
            </a:endParaRPr>
          </a:p>
        </p:txBody>
      </p:sp>
      <p:sp>
        <p:nvSpPr>
          <p:cNvPr id="2293" name="Google Shape;2293;p130"/>
          <p:cNvSpPr txBox="1"/>
          <p:nvPr/>
        </p:nvSpPr>
        <p:spPr>
          <a:xfrm>
            <a:off x="6518625" y="2031602"/>
            <a:ext cx="2371500" cy="227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800"/>
              </a:spcAft>
              <a:buNone/>
            </a:pPr>
            <a:r>
              <a:rPr lang="en" sz="1600">
                <a:latin typeface="Roboto"/>
                <a:ea typeface="Roboto"/>
                <a:cs typeface="Roboto"/>
                <a:sym typeface="Roboto"/>
              </a:rPr>
              <a:t>Administrative portals, which reveal authentication mechanisms in </a:t>
            </a:r>
            <a:br>
              <a:rPr lang="en" sz="1600">
                <a:latin typeface="Roboto"/>
                <a:ea typeface="Roboto"/>
                <a:cs typeface="Roboto"/>
                <a:sym typeface="Roboto"/>
              </a:rPr>
            </a:br>
            <a:r>
              <a:rPr lang="en" sz="1600">
                <a:latin typeface="Roboto"/>
                <a:ea typeface="Roboto"/>
                <a:cs typeface="Roboto"/>
                <a:sym typeface="Roboto"/>
              </a:rPr>
              <a:t>the URL. </a:t>
            </a:r>
            <a:endParaRPr sz="1600">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97"/>
        <p:cNvGrpSpPr/>
        <p:nvPr/>
      </p:nvGrpSpPr>
      <p:grpSpPr>
        <a:xfrm>
          <a:off x="0" y="0"/>
          <a:ext cx="0" cy="0"/>
          <a:chOff x="0" y="0"/>
          <a:chExt cx="0" cy="0"/>
        </a:xfrm>
      </p:grpSpPr>
      <p:sp>
        <p:nvSpPr>
          <p:cNvPr id="2298" name="Google Shape;2298;p131"/>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Broken Authentication </a:t>
            </a:r>
            <a:endParaRPr/>
          </a:p>
        </p:txBody>
      </p:sp>
      <p:sp>
        <p:nvSpPr>
          <p:cNvPr id="2299" name="Google Shape;2299;p13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26</a:t>
            </a:fld>
            <a:endParaRPr sz="6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03"/>
        <p:cNvGrpSpPr/>
        <p:nvPr/>
      </p:nvGrpSpPr>
      <p:grpSpPr>
        <a:xfrm>
          <a:off x="0" y="0"/>
          <a:ext cx="0" cy="0"/>
          <a:chOff x="0" y="0"/>
          <a:chExt cx="0" cy="0"/>
        </a:xfrm>
      </p:grpSpPr>
      <p:sp>
        <p:nvSpPr>
          <p:cNvPr id="2304" name="Google Shape;2304;p13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05" name="Google Shape;2305;p13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Broken Authentication Mitigation Strategies</a:t>
            </a:r>
            <a:endParaRPr/>
          </a:p>
        </p:txBody>
      </p:sp>
      <p:sp>
        <p:nvSpPr>
          <p:cNvPr id="2306" name="Google Shape;2306;p132"/>
          <p:cNvSpPr txBox="1">
            <a:spLocks noGrp="1"/>
          </p:cNvSpPr>
          <p:nvPr>
            <p:ph type="subTitle" idx="1"/>
          </p:nvPr>
        </p:nvSpPr>
        <p:spPr>
          <a:xfrm>
            <a:off x="0" y="675975"/>
            <a:ext cx="6172200" cy="754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Constrained user interface restricts what users </a:t>
            </a:r>
            <a:br>
              <a:rPr lang="en"/>
            </a:br>
            <a:r>
              <a:rPr lang="en"/>
              <a:t>can see and do based on their privileges.</a:t>
            </a:r>
            <a:endParaRPr/>
          </a:p>
        </p:txBody>
      </p:sp>
      <p:pic>
        <p:nvPicPr>
          <p:cNvPr id="2307" name="Google Shape;2307;p132"/>
          <p:cNvPicPr preferRelativeResize="0"/>
          <p:nvPr/>
        </p:nvPicPr>
        <p:blipFill>
          <a:blip r:embed="rId3">
            <a:alphaModFix/>
          </a:blip>
          <a:stretch>
            <a:fillRect/>
          </a:stretch>
        </p:blipFill>
        <p:spPr>
          <a:xfrm>
            <a:off x="4286275" y="1430475"/>
            <a:ext cx="827450" cy="3415149"/>
          </a:xfrm>
          <a:prstGeom prst="rect">
            <a:avLst/>
          </a:prstGeom>
          <a:noFill/>
          <a:ln>
            <a:noFill/>
          </a:ln>
        </p:spPr>
      </p:pic>
      <p:sp>
        <p:nvSpPr>
          <p:cNvPr id="2308" name="Google Shape;2308;p132"/>
          <p:cNvSpPr txBox="1">
            <a:spLocks noGrp="1"/>
          </p:cNvSpPr>
          <p:nvPr>
            <p:ph type="subTitle" idx="1"/>
          </p:nvPr>
        </p:nvSpPr>
        <p:spPr>
          <a:xfrm>
            <a:off x="-12300" y="3289700"/>
            <a:ext cx="4298400" cy="1695600"/>
          </a:xfrm>
          <a:prstGeom prst="rect">
            <a:avLst/>
          </a:prstGeom>
          <a:noFill/>
          <a:ln>
            <a:noFill/>
          </a:ln>
        </p:spPr>
        <p:txBody>
          <a:bodyPr spcFirstLastPara="1" wrap="square" lIns="457200" tIns="0" rIns="457200" bIns="0" anchor="t" anchorCtr="0">
            <a:noAutofit/>
          </a:bodyPr>
          <a:lstStyle/>
          <a:p>
            <a:pPr marL="0" lvl="0" indent="0" algn="l" rtl="0">
              <a:spcBef>
                <a:spcPts val="0"/>
              </a:spcBef>
              <a:spcAft>
                <a:spcPts val="0"/>
              </a:spcAft>
              <a:buNone/>
            </a:pPr>
            <a:r>
              <a:rPr lang="en" sz="1800">
                <a:latin typeface="Roboto"/>
                <a:ea typeface="Roboto"/>
                <a:cs typeface="Roboto"/>
                <a:sym typeface="Roboto"/>
              </a:rPr>
              <a:t>Context-dependent controls regulate activity-based functions, such as your ability to perform tasks like editing a document.</a:t>
            </a:r>
            <a:endParaRPr sz="1800">
              <a:latin typeface="Roboto"/>
              <a:ea typeface="Roboto"/>
              <a:cs typeface="Roboto"/>
              <a:sym typeface="Roboto"/>
            </a:endParaRPr>
          </a:p>
        </p:txBody>
      </p:sp>
      <p:sp>
        <p:nvSpPr>
          <p:cNvPr id="2309" name="Google Shape;2309;p132"/>
          <p:cNvSpPr txBox="1">
            <a:spLocks noGrp="1"/>
          </p:cNvSpPr>
          <p:nvPr>
            <p:ph type="subTitle" idx="2"/>
          </p:nvPr>
        </p:nvSpPr>
        <p:spPr>
          <a:xfrm>
            <a:off x="4466800" y="3291900"/>
            <a:ext cx="4298400" cy="1695600"/>
          </a:xfrm>
          <a:prstGeom prst="rect">
            <a:avLst/>
          </a:prstGeom>
          <a:noFill/>
          <a:ln>
            <a:noFill/>
          </a:ln>
        </p:spPr>
        <p:txBody>
          <a:bodyPr spcFirstLastPara="1" wrap="square" lIns="457200" tIns="0" rIns="457200" bIns="0" anchor="t" anchorCtr="0">
            <a:noAutofit/>
          </a:bodyPr>
          <a:lstStyle/>
          <a:p>
            <a:pPr marL="0" lvl="0" indent="0" algn="l" rtl="0">
              <a:spcBef>
                <a:spcPts val="0"/>
              </a:spcBef>
              <a:spcAft>
                <a:spcPts val="0"/>
              </a:spcAft>
              <a:buNone/>
            </a:pPr>
            <a:r>
              <a:rPr lang="en" sz="1800">
                <a:latin typeface="Roboto"/>
                <a:ea typeface="Roboto"/>
                <a:cs typeface="Roboto"/>
                <a:sym typeface="Roboto"/>
              </a:rPr>
              <a:t>Content-dependent controls regulate the content of an object, such as grayed-out menu items. </a:t>
            </a:r>
            <a:endParaRPr sz="1800">
              <a:latin typeface="Roboto"/>
              <a:ea typeface="Roboto"/>
              <a:cs typeface="Roboto"/>
              <a:sym typeface="Roboto"/>
            </a:endParaRPr>
          </a:p>
        </p:txBody>
      </p:sp>
      <p:sp>
        <p:nvSpPr>
          <p:cNvPr id="2310" name="Google Shape;2310;p132"/>
          <p:cNvSpPr/>
          <p:nvPr/>
        </p:nvSpPr>
        <p:spPr>
          <a:xfrm>
            <a:off x="1041600" y="1797250"/>
            <a:ext cx="2190600" cy="533700"/>
          </a:xfrm>
          <a:prstGeom prst="roundRect">
            <a:avLst>
              <a:gd name="adj" fmla="val 16667"/>
            </a:avLst>
          </a:prstGeom>
          <a:solidFill>
            <a:srgbClr val="F3F3F3"/>
          </a:solidFill>
          <a:ln w="9525" cap="flat" cmpd="sng">
            <a:solidFill>
              <a:srgbClr val="76A5A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4A86E8"/>
                </a:solidFill>
                <a:latin typeface="Roboto"/>
                <a:ea typeface="Roboto"/>
                <a:cs typeface="Roboto"/>
                <a:sym typeface="Roboto"/>
              </a:rPr>
              <a:t>Request edit access</a:t>
            </a:r>
            <a:endParaRPr sz="1600" b="1">
              <a:solidFill>
                <a:srgbClr val="4A86E8"/>
              </a:solidFill>
              <a:latin typeface="Roboto"/>
              <a:ea typeface="Roboto"/>
              <a:cs typeface="Roboto"/>
              <a:sym typeface="Roboto"/>
            </a:endParaRPr>
          </a:p>
        </p:txBody>
      </p:sp>
      <p:sp>
        <p:nvSpPr>
          <p:cNvPr id="2311" name="Google Shape;2311;p132"/>
          <p:cNvSpPr/>
          <p:nvPr/>
        </p:nvSpPr>
        <p:spPr>
          <a:xfrm>
            <a:off x="325475" y="2299050"/>
            <a:ext cx="3827400" cy="754500"/>
          </a:xfrm>
          <a:prstGeom prst="rect">
            <a:avLst/>
          </a:prstGeom>
          <a:solidFill>
            <a:srgbClr val="000000"/>
          </a:solidFill>
          <a:ln>
            <a:noFill/>
          </a:ln>
        </p:spPr>
        <p:txBody>
          <a:bodyPr spcFirstLastPara="1" wrap="square" lIns="182875" tIns="182875" rIns="182875" bIns="182875" anchor="t" anchorCtr="0">
            <a:noAutofit/>
          </a:bodyPr>
          <a:lstStyle/>
          <a:p>
            <a:pPr marL="0" lvl="0" indent="0" algn="l" rtl="0">
              <a:spcBef>
                <a:spcPts val="0"/>
              </a:spcBef>
              <a:spcAft>
                <a:spcPts val="0"/>
              </a:spcAft>
              <a:buNone/>
            </a:pPr>
            <a:r>
              <a:rPr lang="en">
                <a:solidFill>
                  <a:srgbClr val="FFFFFF"/>
                </a:solidFill>
                <a:latin typeface="Roboto"/>
                <a:ea typeface="Roboto"/>
                <a:cs typeface="Roboto"/>
                <a:sym typeface="Roboto"/>
              </a:rPr>
              <a:t>You can only view this document. To make changes, ask the owner for edit access. </a:t>
            </a:r>
            <a:endParaRPr>
              <a:solidFill>
                <a:srgbClr val="FFFFFF"/>
              </a:solidFill>
              <a:latin typeface="Roboto"/>
              <a:ea typeface="Roboto"/>
              <a:cs typeface="Roboto"/>
              <a:sym typeface="Roboto"/>
            </a:endParaRPr>
          </a:p>
        </p:txBody>
      </p:sp>
      <p:sp>
        <p:nvSpPr>
          <p:cNvPr id="2312" name="Google Shape;2312;p132"/>
          <p:cNvSpPr/>
          <p:nvPr/>
        </p:nvSpPr>
        <p:spPr>
          <a:xfrm>
            <a:off x="1926000" y="2204238"/>
            <a:ext cx="421800" cy="226800"/>
          </a:xfrm>
          <a:prstGeom prst="triangle">
            <a:avLst>
              <a:gd name="adj"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13" name="Google Shape;2313;p132"/>
          <p:cNvPicPr preferRelativeResize="0"/>
          <p:nvPr/>
        </p:nvPicPr>
        <p:blipFill>
          <a:blip r:embed="rId4">
            <a:alphaModFix/>
          </a:blip>
          <a:stretch>
            <a:fillRect/>
          </a:stretch>
        </p:blipFill>
        <p:spPr>
          <a:xfrm>
            <a:off x="5769000" y="947604"/>
            <a:ext cx="2190600" cy="2233001"/>
          </a:xfrm>
          <a:prstGeom prst="rect">
            <a:avLst/>
          </a:prstGeom>
          <a:noFill/>
          <a:ln w="9525" cap="flat" cmpd="sng">
            <a:solidFill>
              <a:srgbClr val="666666"/>
            </a:solidFill>
            <a:prstDash val="solid"/>
            <a:round/>
            <a:headEnd type="none" w="sm" len="sm"/>
            <a:tailEnd type="none" w="sm" len="sm"/>
          </a:ln>
        </p:spPr>
      </p:pic>
      <p:sp>
        <p:nvSpPr>
          <p:cNvPr id="2314" name="Google Shape;2314;p132"/>
          <p:cNvSpPr/>
          <p:nvPr/>
        </p:nvSpPr>
        <p:spPr>
          <a:xfrm>
            <a:off x="5676900" y="1495050"/>
            <a:ext cx="2419500" cy="533700"/>
          </a:xfrm>
          <a:prstGeom prst="rect">
            <a:avLst/>
          </a:prstGeom>
          <a:noFill/>
          <a:ln w="38100"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132"/>
          <p:cNvSpPr/>
          <p:nvPr/>
        </p:nvSpPr>
        <p:spPr>
          <a:xfrm>
            <a:off x="5676825" y="2458325"/>
            <a:ext cx="2419500" cy="439800"/>
          </a:xfrm>
          <a:prstGeom prst="rect">
            <a:avLst/>
          </a:prstGeom>
          <a:noFill/>
          <a:ln w="38100"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sp>
        <p:nvSpPr>
          <p:cNvPr id="2320" name="Google Shape;2320;p13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Broken Authentication Mitigation Strategies</a:t>
            </a:r>
            <a:endParaRPr/>
          </a:p>
        </p:txBody>
      </p:sp>
      <p:sp>
        <p:nvSpPr>
          <p:cNvPr id="2321" name="Google Shape;2321;p13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endParaRPr/>
          </a:p>
        </p:txBody>
      </p:sp>
      <p:sp>
        <p:nvSpPr>
          <p:cNvPr id="2322" name="Google Shape;2322;p13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23" name="Google Shape;2323;p133"/>
          <p:cNvSpPr txBox="1">
            <a:spLocks noGrp="1"/>
          </p:cNvSpPr>
          <p:nvPr>
            <p:ph type="subTitle" idx="3"/>
          </p:nvPr>
        </p:nvSpPr>
        <p:spPr>
          <a:xfrm>
            <a:off x="-12300" y="2135850"/>
            <a:ext cx="4479000" cy="25446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800"/>
              <a:t>Assigns the storage of information at different classification levels, preventing hackers from understanding the information without the missing pieces.</a:t>
            </a:r>
            <a:endParaRPr sz="1800"/>
          </a:p>
        </p:txBody>
      </p:sp>
      <p:sp>
        <p:nvSpPr>
          <p:cNvPr id="2324" name="Google Shape;2324;p133"/>
          <p:cNvSpPr txBox="1">
            <a:spLocks noGrp="1"/>
          </p:cNvSpPr>
          <p:nvPr>
            <p:ph type="subTitle" idx="4"/>
          </p:nvPr>
        </p:nvSpPr>
        <p:spPr>
          <a:xfrm>
            <a:off x="1076325" y="1423475"/>
            <a:ext cx="3057600" cy="476100"/>
          </a:xfrm>
          <a:prstGeom prst="rect">
            <a:avLst/>
          </a:prstGeom>
        </p:spPr>
        <p:txBody>
          <a:bodyPr spcFirstLastPara="1" wrap="square" lIns="182875" tIns="0" rIns="457200" bIns="0" anchor="ctr" anchorCtr="0">
            <a:noAutofit/>
          </a:bodyPr>
          <a:lstStyle/>
          <a:p>
            <a:pPr marL="0" lvl="0" indent="0" algn="l" rtl="0">
              <a:spcBef>
                <a:spcPts val="0"/>
              </a:spcBef>
              <a:spcAft>
                <a:spcPts val="0"/>
              </a:spcAft>
              <a:buNone/>
            </a:pPr>
            <a:r>
              <a:rPr lang="en" sz="1800" b="1"/>
              <a:t>Polyinstantiation </a:t>
            </a:r>
            <a:endParaRPr sz="1800" b="1"/>
          </a:p>
        </p:txBody>
      </p:sp>
      <p:sp>
        <p:nvSpPr>
          <p:cNvPr id="2325" name="Google Shape;2325;p133"/>
          <p:cNvSpPr txBox="1">
            <a:spLocks noGrp="1"/>
          </p:cNvSpPr>
          <p:nvPr>
            <p:ph type="subTitle" idx="5"/>
          </p:nvPr>
        </p:nvSpPr>
        <p:spPr>
          <a:xfrm>
            <a:off x="4543000" y="2138100"/>
            <a:ext cx="4298400" cy="25446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800"/>
              <a:t>Like passwords, should be treated as very sensitive information. They should always be stored in secure locations and transmitted only over encrypted communications channels.  </a:t>
            </a:r>
            <a:endParaRPr sz="1800"/>
          </a:p>
        </p:txBody>
      </p:sp>
      <p:sp>
        <p:nvSpPr>
          <p:cNvPr id="2326" name="Google Shape;2326;p133"/>
          <p:cNvSpPr txBox="1">
            <a:spLocks noGrp="1"/>
          </p:cNvSpPr>
          <p:nvPr>
            <p:ph type="subTitle" idx="6"/>
          </p:nvPr>
        </p:nvSpPr>
        <p:spPr>
          <a:xfrm>
            <a:off x="5555425" y="1425725"/>
            <a:ext cx="3057600" cy="476100"/>
          </a:xfrm>
          <a:prstGeom prst="rect">
            <a:avLst/>
          </a:prstGeom>
        </p:spPr>
        <p:txBody>
          <a:bodyPr spcFirstLastPara="1" wrap="square" lIns="182875" tIns="0" rIns="457200" bIns="0" anchor="ctr" anchorCtr="0">
            <a:noAutofit/>
          </a:bodyPr>
          <a:lstStyle/>
          <a:p>
            <a:pPr marL="0" lvl="0" indent="0" algn="l" rtl="0">
              <a:spcBef>
                <a:spcPts val="0"/>
              </a:spcBef>
              <a:spcAft>
                <a:spcPts val="0"/>
              </a:spcAft>
              <a:buNone/>
            </a:pPr>
            <a:r>
              <a:rPr lang="en" sz="1800" b="1"/>
              <a:t>API Keys</a:t>
            </a:r>
            <a:endParaRPr sz="1800" b="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30"/>
        <p:cNvGrpSpPr/>
        <p:nvPr/>
      </p:nvGrpSpPr>
      <p:grpSpPr>
        <a:xfrm>
          <a:off x="0" y="0"/>
          <a:ext cx="0" cy="0"/>
          <a:chOff x="0" y="0"/>
          <a:chExt cx="0" cy="0"/>
        </a:xfrm>
      </p:grpSpPr>
      <p:sp>
        <p:nvSpPr>
          <p:cNvPr id="2331" name="Google Shape;2331;p134"/>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20 Minutes</a:t>
            </a:r>
            <a:endParaRPr/>
          </a:p>
        </p:txBody>
      </p:sp>
      <p:sp>
        <p:nvSpPr>
          <p:cNvPr id="2332" name="Google Shape;2332;p134"/>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lnSpc>
                <a:spcPct val="115000"/>
              </a:lnSpc>
              <a:spcBef>
                <a:spcPts val="0"/>
              </a:spcBef>
              <a:spcAft>
                <a:spcPts val="0"/>
              </a:spcAft>
              <a:buNone/>
            </a:pPr>
            <a:r>
              <a:rPr lang="en">
                <a:latin typeface="Roboto Medium"/>
                <a:ea typeface="Roboto Medium"/>
                <a:cs typeface="Roboto Medium"/>
                <a:sym typeface="Roboto Medium"/>
              </a:rPr>
              <a:t>Activity:</a:t>
            </a:r>
            <a:r>
              <a:rPr lang="en">
                <a:latin typeface="Roboto Light"/>
                <a:ea typeface="Roboto Light"/>
                <a:cs typeface="Roboto Light"/>
                <a:sym typeface="Roboto Light"/>
              </a:rPr>
              <a:t> Broken Authentication</a:t>
            </a:r>
            <a:endParaRPr>
              <a:latin typeface="Roboto Light"/>
              <a:ea typeface="Roboto Light"/>
              <a:cs typeface="Roboto Light"/>
              <a:sym typeface="Roboto Light"/>
            </a:endParaRPr>
          </a:p>
          <a:p>
            <a:pPr marL="0" lvl="0" indent="0" algn="l" rtl="0">
              <a:lnSpc>
                <a:spcPct val="115000"/>
              </a:lnSpc>
              <a:spcBef>
                <a:spcPts val="800"/>
              </a:spcBef>
              <a:spcAft>
                <a:spcPts val="800"/>
              </a:spcAft>
              <a:buNone/>
            </a:pPr>
            <a:r>
              <a:rPr lang="en" sz="2000">
                <a:latin typeface="Roboto Light"/>
                <a:ea typeface="Roboto Light"/>
                <a:cs typeface="Roboto Light"/>
                <a:sym typeface="Roboto Light"/>
              </a:rPr>
              <a:t>In this activity, you will exploit a company’s </a:t>
            </a:r>
            <a:br>
              <a:rPr lang="en" sz="2000">
                <a:latin typeface="Roboto Light"/>
                <a:ea typeface="Roboto Light"/>
                <a:cs typeface="Roboto Light"/>
                <a:sym typeface="Roboto Light"/>
              </a:rPr>
            </a:br>
            <a:r>
              <a:rPr lang="en" sz="2000">
                <a:latin typeface="Roboto Light"/>
                <a:ea typeface="Roboto Light"/>
                <a:cs typeface="Roboto Light"/>
                <a:sym typeface="Roboto Light"/>
              </a:rPr>
              <a:t>broken authentication system and provide mitigation strategies. </a:t>
            </a:r>
            <a:endParaRPr sz="2000">
              <a:latin typeface="Roboto Light"/>
              <a:ea typeface="Roboto Light"/>
              <a:cs typeface="Roboto Light"/>
              <a:sym typeface="Roboto Light"/>
            </a:endParaRPr>
          </a:p>
        </p:txBody>
      </p:sp>
      <p:sp>
        <p:nvSpPr>
          <p:cNvPr id="2333" name="Google Shape;2333;p13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29</a:t>
            </a:fld>
            <a:endParaRPr sz="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2C4C9"/>
        </a:solidFill>
        <a:effectLst/>
      </p:bgPr>
    </p:bg>
    <p:spTree>
      <p:nvGrpSpPr>
        <p:cNvPr id="1" name="Shape 2062"/>
        <p:cNvGrpSpPr/>
        <p:nvPr/>
      </p:nvGrpSpPr>
      <p:grpSpPr>
        <a:xfrm>
          <a:off x="0" y="0"/>
          <a:ext cx="0" cy="0"/>
          <a:chOff x="0" y="0"/>
          <a:chExt cx="0" cy="0"/>
        </a:xfrm>
      </p:grpSpPr>
      <p:sp>
        <p:nvSpPr>
          <p:cNvPr id="2063" name="Google Shape;2063;p10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Offense Informs Defense</a:t>
            </a:r>
            <a:endParaRPr>
              <a:solidFill>
                <a:schemeClr val="dk1"/>
              </a:solidFill>
            </a:endParaRPr>
          </a:p>
          <a:p>
            <a:pPr marL="0" lvl="0" indent="0" algn="l" rtl="0">
              <a:spcBef>
                <a:spcPts val="0"/>
              </a:spcBef>
              <a:spcAft>
                <a:spcPts val="0"/>
              </a:spcAft>
              <a:buNone/>
            </a:pPr>
            <a:endParaRPr/>
          </a:p>
        </p:txBody>
      </p:sp>
      <p:sp>
        <p:nvSpPr>
          <p:cNvPr id="2064" name="Google Shape;2064;p108"/>
          <p:cNvSpPr txBox="1">
            <a:spLocks noGrp="1"/>
          </p:cNvSpPr>
          <p:nvPr>
            <p:ph type="subTitle" idx="1"/>
          </p:nvPr>
        </p:nvSpPr>
        <p:spPr>
          <a:xfrm>
            <a:off x="0" y="675975"/>
            <a:ext cx="9144000" cy="36483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Throughout this unit, we will act out examples of malicious attacks to show how various hacks and exploits work and how we can better defend against them. </a:t>
            </a:r>
            <a:endParaRPr/>
          </a:p>
          <a:p>
            <a:pPr marL="0" lvl="0" indent="0" algn="l" rtl="0">
              <a:spcBef>
                <a:spcPts val="0"/>
              </a:spcBef>
              <a:spcAft>
                <a:spcPts val="0"/>
              </a:spcAft>
              <a:buNone/>
            </a:pPr>
            <a:endParaRPr/>
          </a:p>
          <a:p>
            <a:pPr marL="0" lvl="0" indent="0" algn="l" rtl="0">
              <a:spcBef>
                <a:spcPts val="0"/>
              </a:spcBef>
              <a:spcAft>
                <a:spcPts val="0"/>
              </a:spcAft>
              <a:buNone/>
            </a:pPr>
            <a:r>
              <a:rPr lang="en"/>
              <a:t>It is important to note that the skills we learn </a:t>
            </a:r>
            <a:br>
              <a:rPr lang="en"/>
            </a:br>
            <a:r>
              <a:rPr lang="en"/>
              <a:t>in offensive security units should only be used </a:t>
            </a:r>
            <a:br>
              <a:rPr lang="en"/>
            </a:br>
            <a:r>
              <a:rPr lang="en"/>
              <a:t>ethically and with permission.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The actions and intents of criminal hackers, </a:t>
            </a:r>
            <a:br>
              <a:rPr lang="en"/>
            </a:br>
            <a:r>
              <a:rPr lang="en"/>
              <a:t>hacktivists and other malicious actors that </a:t>
            </a:r>
            <a:br>
              <a:rPr lang="en"/>
            </a:br>
            <a:r>
              <a:rPr lang="en"/>
              <a:t>we mimic for demonstrations are in no </a:t>
            </a:r>
            <a:br>
              <a:rPr lang="en"/>
            </a:br>
            <a:r>
              <a:rPr lang="en"/>
              <a:t>way condoned or encouraged.</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065" name="Google Shape;2065;p10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066" name="Google Shape;2066;p108"/>
          <p:cNvPicPr preferRelativeResize="0"/>
          <p:nvPr/>
        </p:nvPicPr>
        <p:blipFill>
          <a:blip r:embed="rId3">
            <a:alphaModFix/>
          </a:blip>
          <a:stretch>
            <a:fillRect/>
          </a:stretch>
        </p:blipFill>
        <p:spPr>
          <a:xfrm>
            <a:off x="5581650" y="1638300"/>
            <a:ext cx="3011650" cy="3011650"/>
          </a:xfrm>
          <a:prstGeom prst="rect">
            <a:avLst/>
          </a:prstGeom>
          <a:noFill/>
          <a:ln>
            <a:noFill/>
          </a:ln>
        </p:spPr>
      </p:pic>
      <p:cxnSp>
        <p:nvCxnSpPr>
          <p:cNvPr id="2067" name="Google Shape;2067;p108"/>
          <p:cNvCxnSpPr/>
          <p:nvPr/>
        </p:nvCxnSpPr>
        <p:spPr>
          <a:xfrm>
            <a:off x="438150" y="2686050"/>
            <a:ext cx="4400400" cy="0"/>
          </a:xfrm>
          <a:prstGeom prst="straightConnector1">
            <a:avLst/>
          </a:prstGeom>
          <a:noFill/>
          <a:ln w="38100" cap="flat" cmpd="sng">
            <a:solidFill>
              <a:srgbClr val="FFFFFF"/>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37"/>
        <p:cNvGrpSpPr/>
        <p:nvPr/>
      </p:nvGrpSpPr>
      <p:grpSpPr>
        <a:xfrm>
          <a:off x="0" y="0"/>
          <a:ext cx="0" cy="0"/>
          <a:chOff x="0" y="0"/>
          <a:chExt cx="0" cy="0"/>
        </a:xfrm>
      </p:grpSpPr>
      <p:sp>
        <p:nvSpPr>
          <p:cNvPr id="2338" name="Google Shape;2338;p13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30</a:t>
            </a:fld>
            <a:endParaRPr sz="6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42"/>
        <p:cNvGrpSpPr/>
        <p:nvPr/>
      </p:nvGrpSpPr>
      <p:grpSpPr>
        <a:xfrm>
          <a:off x="0" y="0"/>
          <a:ext cx="0" cy="0"/>
          <a:chOff x="0" y="0"/>
          <a:chExt cx="0" cy="0"/>
        </a:xfrm>
      </p:grpSpPr>
      <p:sp>
        <p:nvSpPr>
          <p:cNvPr id="2343" name="Google Shape;2343;p136"/>
          <p:cNvSpPr txBox="1">
            <a:spLocks noGrp="1"/>
          </p:cNvSpPr>
          <p:nvPr>
            <p:ph type="sldNum" idx="4294967295"/>
          </p:nvPr>
        </p:nvSpPr>
        <p:spPr>
          <a:xfrm>
            <a:off x="8688375" y="4881000"/>
            <a:ext cx="333600" cy="105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600"/>
              <a:t>47</a:t>
            </a:r>
            <a:endParaRPr sz="600"/>
          </a:p>
        </p:txBody>
      </p:sp>
      <p:pic>
        <p:nvPicPr>
          <p:cNvPr id="2344" name="Google Shape;2344;p136" descr="Clean 15 min timer counting downwards, 5 sec pre-count with beeps and then an alarm after 15 min plus 60 sec overtime.&#10;&#10;If you wish to support this channel you can make donations through PayPal here: (http://www.paypal.me/timetaker). Any amount would be greatly appreciated and help me to keep setting aside time for making new videos.&#10;&#10;I own all rights to both the video and audio files used in all my uploads, and every video is manually self-made from scratch using programs for which I have licenses. Credit and thanks for help creating two CC0 clips for my audio files goes to: TobiasCovers (https://www.youtube.com/tobiascovers) &amp; ryanconway (https://freesound.org/people/ryanconway).&#10;&#10;If you wish to use my video as a Picture-in-Picture complement in your own video, then start by sending me a private message explaining how you want to use it and what kind of video content it is. Most often it will be okay as long as you ask first and then follow a few simple conditions. However neither video nor sound from this copyrighted work may be used without my approval, doing so will be reported without warning." title="15 minute Countdown timer (with alarm)">
            <a:hlinkClick r:id="rId3"/>
          </p:cNvPr>
          <p:cNvPicPr preferRelativeResize="0"/>
          <p:nvPr/>
        </p:nvPicPr>
        <p:blipFill>
          <a:blip r:embed="rId4">
            <a:alphaModFix/>
          </a:blip>
          <a:stretch>
            <a:fillRect/>
          </a:stretch>
        </p:blipFill>
        <p:spPr>
          <a:xfrm>
            <a:off x="225875" y="3538800"/>
            <a:ext cx="2032000" cy="1524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48"/>
        <p:cNvGrpSpPr/>
        <p:nvPr/>
      </p:nvGrpSpPr>
      <p:grpSpPr>
        <a:xfrm>
          <a:off x="0" y="0"/>
          <a:ext cx="0" cy="0"/>
          <a:chOff x="0" y="0"/>
          <a:chExt cx="0" cy="0"/>
        </a:xfrm>
      </p:grpSpPr>
      <p:sp>
        <p:nvSpPr>
          <p:cNvPr id="2349" name="Google Shape;2349;p137"/>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Encoded Cookies</a:t>
            </a:r>
            <a:endParaRPr/>
          </a:p>
        </p:txBody>
      </p:sp>
      <p:sp>
        <p:nvSpPr>
          <p:cNvPr id="2350" name="Google Shape;2350;p13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32</a:t>
            </a:fld>
            <a:endParaRPr sz="6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54"/>
        <p:cNvGrpSpPr/>
        <p:nvPr/>
      </p:nvGrpSpPr>
      <p:grpSpPr>
        <a:xfrm>
          <a:off x="0" y="0"/>
          <a:ext cx="0" cy="0"/>
          <a:chOff x="0" y="0"/>
          <a:chExt cx="0" cy="0"/>
        </a:xfrm>
      </p:grpSpPr>
      <p:sp>
        <p:nvSpPr>
          <p:cNvPr id="2355" name="Google Shape;2355;p138"/>
          <p:cNvSpPr txBox="1">
            <a:spLocks noGrp="1"/>
          </p:cNvSpPr>
          <p:nvPr>
            <p:ph type="title"/>
          </p:nvPr>
        </p:nvSpPr>
        <p:spPr>
          <a:xfrm>
            <a:off x="237100" y="2850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Cookies are typically sent using a </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type of encoding called </a:t>
            </a:r>
            <a:r>
              <a:rPr lang="en">
                <a:solidFill>
                  <a:srgbClr val="FFFFFF"/>
                </a:solidFill>
                <a:highlight>
                  <a:schemeClr val="dk1"/>
                </a:highlight>
                <a:latin typeface="Inconsolata"/>
                <a:ea typeface="Inconsolata"/>
                <a:cs typeface="Inconsolata"/>
                <a:sym typeface="Inconsolata"/>
              </a:rPr>
              <a:t>base64</a:t>
            </a:r>
            <a:r>
              <a:rPr lang="en">
                <a:solidFill>
                  <a:schemeClr val="dk1"/>
                </a:solidFill>
                <a:latin typeface="Roboto"/>
                <a:ea typeface="Roboto"/>
                <a:cs typeface="Roboto"/>
                <a:sym typeface="Roboto"/>
              </a:rPr>
              <a:t>. </a:t>
            </a:r>
            <a:endParaRPr>
              <a:solidFill>
                <a:schemeClr val="dk1"/>
              </a:solidFill>
              <a:latin typeface="Roboto"/>
              <a:ea typeface="Roboto"/>
              <a:cs typeface="Roboto"/>
              <a:sym typeface="Roboto"/>
            </a:endParaRPr>
          </a:p>
          <a:p>
            <a:pPr marL="0" lvl="0" indent="0" algn="ctr" rtl="0">
              <a:spcBef>
                <a:spcPts val="0"/>
              </a:spcBef>
              <a:spcAft>
                <a:spcPts val="0"/>
              </a:spcAft>
              <a:buNone/>
            </a:pPr>
            <a:endParaRPr/>
          </a:p>
        </p:txBody>
      </p:sp>
      <p:sp>
        <p:nvSpPr>
          <p:cNvPr id="2356" name="Google Shape;2356;p13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357" name="Google Shape;2357;p138"/>
          <p:cNvPicPr preferRelativeResize="0"/>
          <p:nvPr/>
        </p:nvPicPr>
        <p:blipFill>
          <a:blip r:embed="rId3">
            <a:alphaModFix/>
          </a:blip>
          <a:stretch>
            <a:fillRect/>
          </a:stretch>
        </p:blipFill>
        <p:spPr>
          <a:xfrm>
            <a:off x="3310488" y="449125"/>
            <a:ext cx="2523026" cy="240135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61"/>
        <p:cNvGrpSpPr/>
        <p:nvPr/>
      </p:nvGrpSpPr>
      <p:grpSpPr>
        <a:xfrm>
          <a:off x="0" y="0"/>
          <a:ext cx="0" cy="0"/>
          <a:chOff x="0" y="0"/>
          <a:chExt cx="0" cy="0"/>
        </a:xfrm>
      </p:grpSpPr>
      <p:sp>
        <p:nvSpPr>
          <p:cNvPr id="2362" name="Google Shape;2362;p13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Encoded Cookies</a:t>
            </a:r>
            <a:endParaRPr/>
          </a:p>
          <a:p>
            <a:pPr marL="0" lvl="0" indent="0" algn="l" rtl="0">
              <a:spcBef>
                <a:spcPts val="0"/>
              </a:spcBef>
              <a:spcAft>
                <a:spcPts val="0"/>
              </a:spcAft>
              <a:buNone/>
            </a:pPr>
            <a:endParaRPr/>
          </a:p>
        </p:txBody>
      </p:sp>
      <p:sp>
        <p:nvSpPr>
          <p:cNvPr id="2363" name="Google Shape;2363;p13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64" name="Google Shape;2364;p13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Base64 is an encoding scheme that represents a binary set of data in an ASCII string format.</a:t>
            </a:r>
            <a:endParaRPr/>
          </a:p>
        </p:txBody>
      </p:sp>
      <p:sp>
        <p:nvSpPr>
          <p:cNvPr id="2365" name="Google Shape;2365;p139"/>
          <p:cNvSpPr txBox="1">
            <a:spLocks noGrp="1"/>
          </p:cNvSpPr>
          <p:nvPr>
            <p:ph type="subTitle" idx="3"/>
          </p:nvPr>
        </p:nvSpPr>
        <p:spPr>
          <a:xfrm>
            <a:off x="-12300" y="2135850"/>
            <a:ext cx="4479000" cy="25446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800"/>
              <a:t>Base64 encoding schemes are most common when data needs to be stored and transferred over media that is designed to deal with ASCII characters, such as web-based datastreams like URLs.</a:t>
            </a:r>
            <a:endParaRPr sz="1800"/>
          </a:p>
        </p:txBody>
      </p:sp>
      <p:sp>
        <p:nvSpPr>
          <p:cNvPr id="2366" name="Google Shape;2366;p139"/>
          <p:cNvSpPr txBox="1">
            <a:spLocks noGrp="1"/>
          </p:cNvSpPr>
          <p:nvPr>
            <p:ph type="subTitle" idx="4"/>
          </p:nvPr>
        </p:nvSpPr>
        <p:spPr>
          <a:xfrm>
            <a:off x="1076325" y="1423475"/>
            <a:ext cx="3057600" cy="476100"/>
          </a:xfrm>
          <a:prstGeom prst="rect">
            <a:avLst/>
          </a:prstGeom>
        </p:spPr>
        <p:txBody>
          <a:bodyPr spcFirstLastPara="1" wrap="square" lIns="182875" tIns="0" rIns="457200" bIns="0" anchor="ctr"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rPr>
              <a:t>ASCII characters</a:t>
            </a:r>
            <a:endParaRPr sz="1800" b="1"/>
          </a:p>
        </p:txBody>
      </p:sp>
      <p:sp>
        <p:nvSpPr>
          <p:cNvPr id="2367" name="Google Shape;2367;p139"/>
          <p:cNvSpPr txBox="1">
            <a:spLocks noGrp="1"/>
          </p:cNvSpPr>
          <p:nvPr>
            <p:ph type="subTitle" idx="5"/>
          </p:nvPr>
        </p:nvSpPr>
        <p:spPr>
          <a:xfrm>
            <a:off x="4466800" y="2138100"/>
            <a:ext cx="4298400" cy="25446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800"/>
              <a:t>This encoding ensures that data remains intact throughout transmission without being modified.</a:t>
            </a:r>
            <a:endParaRPr sz="1800"/>
          </a:p>
        </p:txBody>
      </p:sp>
      <p:sp>
        <p:nvSpPr>
          <p:cNvPr id="2368" name="Google Shape;2368;p139"/>
          <p:cNvSpPr txBox="1">
            <a:spLocks noGrp="1"/>
          </p:cNvSpPr>
          <p:nvPr>
            <p:ph type="subTitle" idx="6"/>
          </p:nvPr>
        </p:nvSpPr>
        <p:spPr>
          <a:xfrm>
            <a:off x="5555425" y="1425725"/>
            <a:ext cx="3057600" cy="476100"/>
          </a:xfrm>
          <a:prstGeom prst="rect">
            <a:avLst/>
          </a:prstGeom>
        </p:spPr>
        <p:txBody>
          <a:bodyPr spcFirstLastPara="1" wrap="square" lIns="182875" tIns="0" rIns="457200" bIns="0" anchor="ctr" anchorCtr="0">
            <a:noAutofit/>
          </a:bodyPr>
          <a:lstStyle/>
          <a:p>
            <a:pPr marL="0" lvl="0" indent="0" algn="l" rtl="0">
              <a:spcBef>
                <a:spcPts val="0"/>
              </a:spcBef>
              <a:spcAft>
                <a:spcPts val="0"/>
              </a:spcAft>
              <a:buNone/>
            </a:pPr>
            <a:r>
              <a:rPr lang="en" sz="1800" b="1"/>
              <a:t>Transmission </a:t>
            </a:r>
            <a:endParaRPr sz="1800" b="1"/>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72"/>
        <p:cNvGrpSpPr/>
        <p:nvPr/>
      </p:nvGrpSpPr>
      <p:grpSpPr>
        <a:xfrm>
          <a:off x="0" y="0"/>
          <a:ext cx="0" cy="0"/>
          <a:chOff x="0" y="0"/>
          <a:chExt cx="0" cy="0"/>
        </a:xfrm>
      </p:grpSpPr>
      <p:sp>
        <p:nvSpPr>
          <p:cNvPr id="2373" name="Google Shape;2373;p14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Cookie Encoding</a:t>
            </a:r>
            <a:endParaRPr/>
          </a:p>
        </p:txBody>
      </p:sp>
      <p:sp>
        <p:nvSpPr>
          <p:cNvPr id="2374" name="Google Shape;2374;p14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Once encoded, a username or password can be transmitted inside the URL in an ASCII string. This is what the underlying HTTP protocol expects to see.</a:t>
            </a:r>
            <a:endParaRPr/>
          </a:p>
        </p:txBody>
      </p:sp>
      <p:sp>
        <p:nvSpPr>
          <p:cNvPr id="2375" name="Google Shape;2375;p14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376" name="Google Shape;2376;p140"/>
          <p:cNvSpPr/>
          <p:nvPr/>
        </p:nvSpPr>
        <p:spPr>
          <a:xfrm>
            <a:off x="457200" y="1562100"/>
            <a:ext cx="8229600" cy="24870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182875" tIns="91425" rIns="91425" bIns="91425" anchor="ctr" anchorCtr="0">
            <a:noAutofit/>
          </a:bodyPr>
          <a:lstStyle/>
          <a:p>
            <a:pPr marL="0" lvl="0" indent="0" algn="l" rtl="0">
              <a:lnSpc>
                <a:spcPct val="115000"/>
              </a:lnSpc>
              <a:spcBef>
                <a:spcPts val="0"/>
              </a:spcBef>
              <a:spcAft>
                <a:spcPts val="1200"/>
              </a:spcAft>
              <a:buClr>
                <a:schemeClr val="dk1"/>
              </a:buClr>
              <a:buSzPts val="1100"/>
              <a:buFont typeface="Arial"/>
              <a:buNone/>
            </a:pPr>
            <a:r>
              <a:rPr lang="en" sz="2400">
                <a:solidFill>
                  <a:srgbClr val="FFFFFF"/>
                </a:solidFill>
                <a:latin typeface="Inconsolata"/>
                <a:ea typeface="Inconsolata"/>
                <a:cs typeface="Inconsolata"/>
                <a:sym typeface="Inconsolata"/>
              </a:rPr>
              <a:t>user="eW91YXJldGhld2Vha2VzdGxpbms="; security_level=0; JSESSIONID=A77E31270D12B1FF01F773F8575B4D64; acopendivids=swingset,jotto,phpbb2,redmine; acgroupswithpersist=nada</a:t>
            </a:r>
            <a:endParaRPr sz="2400">
              <a:solidFill>
                <a:srgbClr val="FF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80"/>
        <p:cNvGrpSpPr/>
        <p:nvPr/>
      </p:nvGrpSpPr>
      <p:grpSpPr>
        <a:xfrm>
          <a:off x="0" y="0"/>
          <a:ext cx="0" cy="0"/>
          <a:chOff x="0" y="0"/>
          <a:chExt cx="0" cy="0"/>
        </a:xfrm>
      </p:grpSpPr>
      <p:sp>
        <p:nvSpPr>
          <p:cNvPr id="2381" name="Google Shape;2381;p141"/>
          <p:cNvSpPr txBox="1">
            <a:spLocks noGrp="1"/>
          </p:cNvSpPr>
          <p:nvPr>
            <p:ph type="title"/>
          </p:nvPr>
        </p:nvSpPr>
        <p:spPr>
          <a:xfrm>
            <a:off x="237100" y="30028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We can decode this cookie using </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an online tool called CyberChef.</a:t>
            </a:r>
            <a:endParaRPr>
              <a:solidFill>
                <a:schemeClr val="dk1"/>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endParaRPr>
              <a:solidFill>
                <a:schemeClr val="dk1"/>
              </a:solidFill>
              <a:latin typeface="Roboto"/>
              <a:ea typeface="Roboto"/>
              <a:cs typeface="Roboto"/>
              <a:sym typeface="Roboto"/>
            </a:endParaRPr>
          </a:p>
          <a:p>
            <a:pPr marL="0" lvl="0" indent="0" algn="ctr" rtl="0">
              <a:spcBef>
                <a:spcPts val="0"/>
              </a:spcBef>
              <a:spcAft>
                <a:spcPts val="0"/>
              </a:spcAft>
              <a:buNone/>
            </a:pPr>
            <a:endParaRPr>
              <a:solidFill>
                <a:schemeClr val="dk1"/>
              </a:solidFill>
              <a:latin typeface="Roboto"/>
              <a:ea typeface="Roboto"/>
              <a:cs typeface="Roboto"/>
              <a:sym typeface="Roboto"/>
            </a:endParaRPr>
          </a:p>
        </p:txBody>
      </p:sp>
      <p:sp>
        <p:nvSpPr>
          <p:cNvPr id="2382" name="Google Shape;2382;p14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383" name="Google Shape;2383;p141"/>
          <p:cNvPicPr preferRelativeResize="0"/>
          <p:nvPr/>
        </p:nvPicPr>
        <p:blipFill>
          <a:blip r:embed="rId3">
            <a:alphaModFix/>
          </a:blip>
          <a:stretch>
            <a:fillRect/>
          </a:stretch>
        </p:blipFill>
        <p:spPr>
          <a:xfrm>
            <a:off x="1352550" y="552450"/>
            <a:ext cx="6206598" cy="25456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87"/>
        <p:cNvGrpSpPr/>
        <p:nvPr/>
      </p:nvGrpSpPr>
      <p:grpSpPr>
        <a:xfrm>
          <a:off x="0" y="0"/>
          <a:ext cx="0" cy="0"/>
          <a:chOff x="0" y="0"/>
          <a:chExt cx="0" cy="0"/>
        </a:xfrm>
      </p:grpSpPr>
      <p:sp>
        <p:nvSpPr>
          <p:cNvPr id="2388" name="Google Shape;2388;p142"/>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CyberChef</a:t>
            </a:r>
            <a:endParaRPr/>
          </a:p>
        </p:txBody>
      </p:sp>
      <p:sp>
        <p:nvSpPr>
          <p:cNvPr id="2389" name="Google Shape;2389;p14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37</a:t>
            </a:fld>
            <a:endParaRPr sz="6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93"/>
        <p:cNvGrpSpPr/>
        <p:nvPr/>
      </p:nvGrpSpPr>
      <p:grpSpPr>
        <a:xfrm>
          <a:off x="0" y="0"/>
          <a:ext cx="0" cy="0"/>
          <a:chOff x="0" y="0"/>
          <a:chExt cx="0" cy="0"/>
        </a:xfrm>
      </p:grpSpPr>
      <p:sp>
        <p:nvSpPr>
          <p:cNvPr id="2394" name="Google Shape;2394;p14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Code Quality </a:t>
            </a:r>
            <a:endParaRPr/>
          </a:p>
        </p:txBody>
      </p:sp>
      <p:sp>
        <p:nvSpPr>
          <p:cNvPr id="2395" name="Google Shape;2395;p14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396" name="Google Shape;2396;p143"/>
          <p:cNvPicPr preferRelativeResize="0"/>
          <p:nvPr/>
        </p:nvPicPr>
        <p:blipFill>
          <a:blip r:embed="rId3">
            <a:alphaModFix/>
          </a:blip>
          <a:stretch>
            <a:fillRect/>
          </a:stretch>
        </p:blipFill>
        <p:spPr>
          <a:xfrm>
            <a:off x="152400" y="1183050"/>
            <a:ext cx="3966858" cy="3960400"/>
          </a:xfrm>
          <a:prstGeom prst="rect">
            <a:avLst/>
          </a:prstGeom>
          <a:noFill/>
          <a:ln>
            <a:noFill/>
          </a:ln>
        </p:spPr>
      </p:pic>
      <p:pic>
        <p:nvPicPr>
          <p:cNvPr id="2397" name="Google Shape;2397;p143"/>
          <p:cNvPicPr preferRelativeResize="0"/>
          <p:nvPr/>
        </p:nvPicPr>
        <p:blipFill>
          <a:blip r:embed="rId4">
            <a:alphaModFix/>
          </a:blip>
          <a:stretch>
            <a:fillRect/>
          </a:stretch>
        </p:blipFill>
        <p:spPr>
          <a:xfrm>
            <a:off x="4427700" y="1314500"/>
            <a:ext cx="4095825" cy="3829000"/>
          </a:xfrm>
          <a:prstGeom prst="rect">
            <a:avLst/>
          </a:prstGeom>
          <a:noFill/>
          <a:ln>
            <a:noFill/>
          </a:ln>
        </p:spPr>
      </p:pic>
      <p:sp>
        <p:nvSpPr>
          <p:cNvPr id="2398" name="Google Shape;2398;p14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Developers often make notes such as </a:t>
            </a:r>
            <a:r>
              <a:rPr lang="en">
                <a:highlight>
                  <a:srgbClr val="A9B7C0"/>
                </a:highlight>
                <a:latin typeface="Inconsolata"/>
                <a:ea typeface="Inconsolata"/>
                <a:cs typeface="Inconsolata"/>
                <a:sym typeface="Inconsolata"/>
              </a:rPr>
              <a:t>TODO</a:t>
            </a:r>
            <a:r>
              <a:rPr lang="en"/>
              <a:t> and </a:t>
            </a:r>
            <a:r>
              <a:rPr lang="en">
                <a:highlight>
                  <a:srgbClr val="AFC0DC"/>
                </a:highlight>
                <a:latin typeface="Inconsolata"/>
                <a:ea typeface="Inconsolata"/>
                <a:cs typeface="Inconsolata"/>
                <a:sym typeface="Inconsolata"/>
              </a:rPr>
              <a:t>FIXME</a:t>
            </a:r>
            <a:r>
              <a:rPr lang="en"/>
              <a:t> within the application code throughout the software development life cycle (SDLC).</a:t>
            </a:r>
            <a:endParaRPr/>
          </a:p>
        </p:txBody>
      </p:sp>
      <p:sp>
        <p:nvSpPr>
          <p:cNvPr id="2399" name="Google Shape;2399;p143"/>
          <p:cNvSpPr txBox="1"/>
          <p:nvPr/>
        </p:nvSpPr>
        <p:spPr>
          <a:xfrm rot="180014">
            <a:off x="840382" y="2249590"/>
            <a:ext cx="2590751" cy="266706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Since these notes identify flaws within the code, they can give attackers clues about vulnerabilities.</a:t>
            </a:r>
            <a:endParaRPr sz="2000">
              <a:latin typeface="Roboto"/>
              <a:ea typeface="Roboto"/>
              <a:cs typeface="Roboto"/>
              <a:sym typeface="Roboto"/>
            </a:endParaRPr>
          </a:p>
        </p:txBody>
      </p:sp>
      <p:sp>
        <p:nvSpPr>
          <p:cNvPr id="2400" name="Google Shape;2400;p143"/>
          <p:cNvSpPr txBox="1"/>
          <p:nvPr/>
        </p:nvSpPr>
        <p:spPr>
          <a:xfrm rot="-197517">
            <a:off x="4898130" y="2097273"/>
            <a:ext cx="3061452" cy="266691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When developers forget to remove </a:t>
            </a:r>
            <a:r>
              <a:rPr lang="en" sz="2000">
                <a:highlight>
                  <a:srgbClr val="FFFFFF"/>
                </a:highlight>
                <a:latin typeface="Inconsolata"/>
                <a:ea typeface="Inconsolata"/>
                <a:cs typeface="Inconsolata"/>
                <a:sym typeface="Inconsolata"/>
              </a:rPr>
              <a:t>TODO</a:t>
            </a:r>
            <a:r>
              <a:rPr lang="en" sz="2000">
                <a:latin typeface="Roboto"/>
                <a:ea typeface="Roboto"/>
                <a:cs typeface="Roboto"/>
                <a:sym typeface="Roboto"/>
              </a:rPr>
              <a:t> and </a:t>
            </a:r>
            <a:r>
              <a:rPr lang="en" sz="2000">
                <a:highlight>
                  <a:srgbClr val="FFFFFF"/>
                </a:highlight>
                <a:latin typeface="Inconsolata"/>
                <a:ea typeface="Inconsolata"/>
                <a:cs typeface="Inconsolata"/>
                <a:sym typeface="Inconsolata"/>
              </a:rPr>
              <a:t>FIXME</a:t>
            </a:r>
            <a:r>
              <a:rPr lang="en" sz="2000">
                <a:latin typeface="Roboto"/>
                <a:ea typeface="Roboto"/>
                <a:cs typeface="Roboto"/>
                <a:sym typeface="Roboto"/>
              </a:rPr>
              <a:t> notes, they are putting an organization's web infrastructure at risk. </a:t>
            </a:r>
            <a:endParaRPr sz="2000">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404"/>
        <p:cNvGrpSpPr/>
        <p:nvPr/>
      </p:nvGrpSpPr>
      <p:grpSpPr>
        <a:xfrm>
          <a:off x="0" y="0"/>
          <a:ext cx="0" cy="0"/>
          <a:chOff x="0" y="0"/>
          <a:chExt cx="0" cy="0"/>
        </a:xfrm>
      </p:grpSpPr>
      <p:sp>
        <p:nvSpPr>
          <p:cNvPr id="2405" name="Google Shape;2405;p14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39</a:t>
            </a:fld>
            <a:endParaRPr sz="600"/>
          </a:p>
        </p:txBody>
      </p:sp>
      <p:sp>
        <p:nvSpPr>
          <p:cNvPr id="2406" name="Google Shape;2406;p144"/>
          <p:cNvSpPr txBox="1"/>
          <p:nvPr/>
        </p:nvSpPr>
        <p:spPr>
          <a:xfrm>
            <a:off x="455325" y="968550"/>
            <a:ext cx="8152500" cy="3491700"/>
          </a:xfrm>
          <a:prstGeom prst="rect">
            <a:avLst/>
          </a:prstGeom>
          <a:solidFill>
            <a:srgbClr val="000000"/>
          </a:solidFill>
          <a:ln>
            <a:noFill/>
          </a:ln>
        </p:spPr>
        <p:txBody>
          <a:bodyPr spcFirstLastPara="1" wrap="square" lIns="182875" tIns="182875" rIns="182875" bIns="182875" anchor="t" anchorCtr="0">
            <a:noAutofit/>
          </a:bodyPr>
          <a:lstStyle/>
          <a:p>
            <a:pPr marL="0" lvl="0" indent="0" algn="l" rtl="0">
              <a:lnSpc>
                <a:spcPct val="150000"/>
              </a:lnSpc>
              <a:spcBef>
                <a:spcPts val="0"/>
              </a:spcBef>
              <a:spcAft>
                <a:spcPts val="0"/>
              </a:spcAft>
              <a:buNone/>
            </a:pPr>
            <a:r>
              <a:rPr lang="en" sz="2000">
                <a:solidFill>
                  <a:srgbClr val="808080"/>
                </a:solidFill>
                <a:latin typeface="Inconsolata"/>
                <a:ea typeface="Inconsolata"/>
                <a:cs typeface="Inconsolata"/>
                <a:sym typeface="Inconsolata"/>
              </a:rPr>
              <a:t>...</a:t>
            </a:r>
            <a:endParaRPr sz="2000">
              <a:solidFill>
                <a:srgbClr val="808080"/>
              </a:solidFill>
              <a:latin typeface="Inconsolata"/>
              <a:ea typeface="Inconsolata"/>
              <a:cs typeface="Inconsolata"/>
              <a:sym typeface="Inconsolata"/>
            </a:endParaRPr>
          </a:p>
          <a:p>
            <a:pPr marL="0" lvl="0" indent="0" algn="l" rtl="0">
              <a:lnSpc>
                <a:spcPct val="150000"/>
              </a:lnSpc>
              <a:spcBef>
                <a:spcPts val="0"/>
              </a:spcBef>
              <a:spcAft>
                <a:spcPts val="0"/>
              </a:spcAft>
              <a:buNone/>
            </a:pPr>
            <a:r>
              <a:rPr lang="en" sz="2000">
                <a:solidFill>
                  <a:srgbClr val="808080"/>
                </a:solidFill>
                <a:latin typeface="Inconsolata"/>
                <a:ea typeface="Inconsolata"/>
                <a:cs typeface="Inconsolata"/>
                <a:sym typeface="Inconsolata"/>
              </a:rPr>
              <a:t>&lt;</a:t>
            </a:r>
            <a:r>
              <a:rPr lang="en" sz="2000">
                <a:solidFill>
                  <a:srgbClr val="569CD6"/>
                </a:solidFill>
                <a:latin typeface="Inconsolata"/>
                <a:ea typeface="Inconsolata"/>
                <a:cs typeface="Inconsolata"/>
                <a:sym typeface="Inconsolata"/>
              </a:rPr>
              <a:t>div</a:t>
            </a:r>
            <a:r>
              <a:rPr lang="en" sz="2000">
                <a:solidFill>
                  <a:srgbClr val="D4D4D4"/>
                </a:solidFill>
                <a:latin typeface="Inconsolata"/>
                <a:ea typeface="Inconsolata"/>
                <a:cs typeface="Inconsolata"/>
                <a:sym typeface="Inconsolata"/>
              </a:rPr>
              <a:t> </a:t>
            </a:r>
            <a:r>
              <a:rPr lang="en" sz="2000">
                <a:solidFill>
                  <a:srgbClr val="9CDCFE"/>
                </a:solidFill>
                <a:latin typeface="Inconsolata"/>
                <a:ea typeface="Inconsolata"/>
                <a:cs typeface="Inconsolata"/>
                <a:sym typeface="Inconsolata"/>
              </a:rPr>
              <a:t>id</a:t>
            </a:r>
            <a:r>
              <a:rPr lang="en" sz="2000">
                <a:solidFill>
                  <a:srgbClr val="D4D4D4"/>
                </a:solidFill>
                <a:latin typeface="Inconsolata"/>
                <a:ea typeface="Inconsolata"/>
                <a:cs typeface="Inconsolata"/>
                <a:sym typeface="Inconsolata"/>
              </a:rPr>
              <a:t> =</a:t>
            </a:r>
            <a:r>
              <a:rPr lang="en" sz="2000">
                <a:solidFill>
                  <a:srgbClr val="CE9178"/>
                </a:solidFill>
                <a:latin typeface="Inconsolata"/>
                <a:ea typeface="Inconsolata"/>
                <a:cs typeface="Inconsolata"/>
                <a:sym typeface="Inconsolata"/>
              </a:rPr>
              <a:t>"lessonContent"</a:t>
            </a:r>
            <a:r>
              <a:rPr lang="en" sz="2000">
                <a:solidFill>
                  <a:srgbClr val="808080"/>
                </a:solidFill>
                <a:latin typeface="Inconsolata"/>
                <a:ea typeface="Inconsolata"/>
                <a:cs typeface="Inconsolata"/>
                <a:sym typeface="Inconsolata"/>
              </a:rPr>
              <a:t>&gt;&lt;</a:t>
            </a:r>
            <a:r>
              <a:rPr lang="en" sz="2000">
                <a:solidFill>
                  <a:srgbClr val="569CD6"/>
                </a:solidFill>
                <a:latin typeface="Inconsolata"/>
                <a:ea typeface="Inconsolata"/>
                <a:cs typeface="Inconsolata"/>
                <a:sym typeface="Inconsolata"/>
              </a:rPr>
              <a:t>form</a:t>
            </a:r>
            <a:r>
              <a:rPr lang="en" sz="2000">
                <a:solidFill>
                  <a:srgbClr val="D4D4D4"/>
                </a:solidFill>
                <a:latin typeface="Inconsolata"/>
                <a:ea typeface="Inconsolata"/>
                <a:cs typeface="Inconsolata"/>
                <a:sym typeface="Inconsolata"/>
              </a:rPr>
              <a:t> </a:t>
            </a:r>
            <a:r>
              <a:rPr lang="en" sz="2000">
                <a:solidFill>
                  <a:srgbClr val="9CDCFE"/>
                </a:solidFill>
                <a:latin typeface="Inconsolata"/>
                <a:ea typeface="Inconsolata"/>
                <a:cs typeface="Inconsolata"/>
                <a:sym typeface="Inconsolata"/>
              </a:rPr>
              <a:t>accept-charset</a:t>
            </a:r>
            <a:r>
              <a:rPr lang="en" sz="2000">
                <a:solidFill>
                  <a:srgbClr val="D4D4D4"/>
                </a:solidFill>
                <a:latin typeface="Inconsolata"/>
                <a:ea typeface="Inconsolata"/>
                <a:cs typeface="Inconsolata"/>
                <a:sym typeface="Inconsolata"/>
              </a:rPr>
              <a:t>=</a:t>
            </a:r>
            <a:r>
              <a:rPr lang="en" sz="2000">
                <a:solidFill>
                  <a:srgbClr val="CE9178"/>
                </a:solidFill>
                <a:latin typeface="Inconsolata"/>
                <a:ea typeface="Inconsolata"/>
                <a:cs typeface="Inconsolata"/>
                <a:sym typeface="Inconsolata"/>
              </a:rPr>
              <a:t>"Uknown"</a:t>
            </a:r>
            <a:r>
              <a:rPr lang="en" sz="2000">
                <a:solidFill>
                  <a:srgbClr val="D4D4D4"/>
                </a:solidFill>
                <a:latin typeface="Inconsolata"/>
                <a:ea typeface="Inconsolata"/>
                <a:cs typeface="Inconsolata"/>
                <a:sym typeface="Inconsolata"/>
              </a:rPr>
              <a:t> </a:t>
            </a:r>
            <a:r>
              <a:rPr lang="en" sz="2000">
                <a:solidFill>
                  <a:srgbClr val="9CDCFE"/>
                </a:solidFill>
                <a:latin typeface="Inconsolata"/>
                <a:ea typeface="Inconsolata"/>
                <a:cs typeface="Inconsolata"/>
                <a:sym typeface="Inconsolata"/>
              </a:rPr>
              <a:t>method</a:t>
            </a:r>
            <a:r>
              <a:rPr lang="en" sz="2000">
                <a:solidFill>
                  <a:srgbClr val="D4D4D4"/>
                </a:solidFill>
                <a:latin typeface="Inconsolata"/>
                <a:ea typeface="Inconsolata"/>
                <a:cs typeface="Inconsolata"/>
                <a:sym typeface="Inconsolata"/>
              </a:rPr>
              <a:t>=</a:t>
            </a:r>
            <a:r>
              <a:rPr lang="en" sz="2000">
                <a:solidFill>
                  <a:srgbClr val="CE9178"/>
                </a:solidFill>
                <a:latin typeface="Inconsolata"/>
                <a:ea typeface="Inconsolata"/>
                <a:cs typeface="Inconsolata"/>
                <a:sym typeface="Inconsolata"/>
              </a:rPr>
              <a:t>"POST"</a:t>
            </a:r>
            <a:r>
              <a:rPr lang="en" sz="2000">
                <a:solidFill>
                  <a:srgbClr val="D4D4D4"/>
                </a:solidFill>
                <a:latin typeface="Inconsolata"/>
                <a:ea typeface="Inconsolata"/>
                <a:cs typeface="Inconsolata"/>
                <a:sym typeface="Inconsolata"/>
              </a:rPr>
              <a:t> </a:t>
            </a:r>
            <a:r>
              <a:rPr lang="en" sz="2000">
                <a:solidFill>
                  <a:srgbClr val="9CDCFE"/>
                </a:solidFill>
                <a:latin typeface="Inconsolata"/>
                <a:ea typeface="Inconsolata"/>
                <a:cs typeface="Inconsolata"/>
                <a:sym typeface="Inconsolata"/>
              </a:rPr>
              <a:t>name</a:t>
            </a:r>
            <a:r>
              <a:rPr lang="en" sz="2000">
                <a:solidFill>
                  <a:srgbClr val="D4D4D4"/>
                </a:solidFill>
                <a:latin typeface="Inconsolata"/>
                <a:ea typeface="Inconsolata"/>
                <a:cs typeface="Inconsolata"/>
                <a:sym typeface="Inconsolata"/>
              </a:rPr>
              <a:t>=</a:t>
            </a:r>
            <a:r>
              <a:rPr lang="en" sz="2000">
                <a:solidFill>
                  <a:srgbClr val="CE9178"/>
                </a:solidFill>
                <a:latin typeface="Inconsolata"/>
                <a:ea typeface="Inconsolata"/>
                <a:cs typeface="Inconsolata"/>
                <a:sym typeface="Inconsolata"/>
              </a:rPr>
              <a:t>"form"</a:t>
            </a:r>
            <a:r>
              <a:rPr lang="en" sz="2000">
                <a:solidFill>
                  <a:srgbClr val="D4D4D4"/>
                </a:solidFill>
                <a:latin typeface="Inconsolata"/>
                <a:ea typeface="Inconsolata"/>
                <a:cs typeface="Inconsolata"/>
                <a:sym typeface="Inconsolata"/>
              </a:rPr>
              <a:t> </a:t>
            </a:r>
            <a:r>
              <a:rPr lang="en" sz="2000">
                <a:solidFill>
                  <a:srgbClr val="9CDCFE"/>
                </a:solidFill>
                <a:latin typeface="Inconsolata"/>
                <a:ea typeface="Inconsolata"/>
                <a:cs typeface="Inconsolata"/>
                <a:sym typeface="Inconsolata"/>
              </a:rPr>
              <a:t>action</a:t>
            </a:r>
            <a:r>
              <a:rPr lang="en" sz="2000">
                <a:solidFill>
                  <a:srgbClr val="D4D4D4"/>
                </a:solidFill>
                <a:latin typeface="Inconsolata"/>
                <a:ea typeface="Inconsolata"/>
                <a:cs typeface="Inconsolata"/>
                <a:sym typeface="Inconsolata"/>
              </a:rPr>
              <a:t>=</a:t>
            </a:r>
            <a:r>
              <a:rPr lang="en" sz="2000">
                <a:solidFill>
                  <a:srgbClr val="CE9178"/>
                </a:solidFill>
                <a:latin typeface="Inconsolata"/>
                <a:ea typeface="Inconsolata"/>
                <a:cs typeface="Inconsolata"/>
                <a:sym typeface="Inconsolata"/>
              </a:rPr>
              <a:t>"attack?Screen=40&amp;menu=700"</a:t>
            </a:r>
            <a:r>
              <a:rPr lang="en" sz="2000">
                <a:solidFill>
                  <a:srgbClr val="D4D4D4"/>
                </a:solidFill>
                <a:latin typeface="Inconsolata"/>
                <a:ea typeface="Inconsolata"/>
                <a:cs typeface="Inconsolata"/>
                <a:sym typeface="Inconsolata"/>
              </a:rPr>
              <a:t> </a:t>
            </a:r>
            <a:r>
              <a:rPr lang="en" sz="2000">
                <a:solidFill>
                  <a:srgbClr val="9CDCFE"/>
                </a:solidFill>
                <a:latin typeface="Inconsolata"/>
                <a:ea typeface="Inconsolata"/>
                <a:cs typeface="Inconsolata"/>
                <a:sym typeface="Inconsolata"/>
              </a:rPr>
              <a:t>enctype</a:t>
            </a:r>
            <a:r>
              <a:rPr lang="en" sz="2000">
                <a:solidFill>
                  <a:srgbClr val="D4D4D4"/>
                </a:solidFill>
                <a:latin typeface="Inconsolata"/>
                <a:ea typeface="Inconsolata"/>
                <a:cs typeface="Inconsolata"/>
                <a:sym typeface="Inconsolata"/>
              </a:rPr>
              <a:t>=</a:t>
            </a:r>
            <a:r>
              <a:rPr lang="en" sz="2000">
                <a:solidFill>
                  <a:srgbClr val="CE9178"/>
                </a:solidFill>
                <a:latin typeface="Inconsolata"/>
                <a:ea typeface="Inconsolata"/>
                <a:cs typeface="Inconsolata"/>
                <a:sym typeface="Inconsolata"/>
              </a:rPr>
              <a:t>"</a:t>
            </a:r>
            <a:r>
              <a:rPr lang="en" sz="2000">
                <a:solidFill>
                  <a:srgbClr val="F44747"/>
                </a:solidFill>
                <a:latin typeface="Inconsolata"/>
                <a:ea typeface="Inconsolata"/>
                <a:cs typeface="Inconsolata"/>
                <a:sym typeface="Inconsolata"/>
              </a:rPr>
              <a:t>&lt;</a:t>
            </a:r>
            <a:r>
              <a:rPr lang="en" sz="2000">
                <a:solidFill>
                  <a:srgbClr val="CE9178"/>
                </a:solidFill>
                <a:latin typeface="Inconsolata"/>
                <a:ea typeface="Inconsolata"/>
                <a:cs typeface="Inconsolata"/>
                <a:sym typeface="Inconsolata"/>
              </a:rPr>
              <a:t>!-- FIXME: admin:adminpw --&gt;</a:t>
            </a:r>
            <a:r>
              <a:rPr lang="en" sz="2000">
                <a:solidFill>
                  <a:srgbClr val="F44747"/>
                </a:solidFill>
                <a:latin typeface="Inconsolata"/>
                <a:ea typeface="Inconsolata"/>
                <a:cs typeface="Inconsolata"/>
                <a:sym typeface="Inconsolata"/>
              </a:rPr>
              <a:t>&lt;</a:t>
            </a:r>
            <a:r>
              <a:rPr lang="en" sz="2000">
                <a:solidFill>
                  <a:srgbClr val="CE9178"/>
                </a:solidFill>
                <a:latin typeface="Inconsolata"/>
                <a:ea typeface="Inconsolata"/>
                <a:cs typeface="Inconsolata"/>
                <a:sym typeface="Inconsolata"/>
              </a:rPr>
              <a:t>!-- Use Admin to regenerate..."</a:t>
            </a:r>
            <a:br>
              <a:rPr lang="en" sz="2000">
                <a:solidFill>
                  <a:srgbClr val="CE9178"/>
                </a:solidFill>
                <a:latin typeface="Inconsolata"/>
                <a:ea typeface="Inconsolata"/>
                <a:cs typeface="Inconsolata"/>
                <a:sym typeface="Inconsolata"/>
              </a:rPr>
            </a:br>
            <a:r>
              <a:rPr lang="en" sz="2000">
                <a:solidFill>
                  <a:srgbClr val="F44747"/>
                </a:solidFill>
                <a:latin typeface="Inconsolata"/>
                <a:ea typeface="Inconsolata"/>
                <a:cs typeface="Inconsolata"/>
                <a:sym typeface="Inconsolata"/>
              </a:rPr>
              <a:t>&lt;/div</a:t>
            </a:r>
            <a:r>
              <a:rPr lang="en" sz="2000">
                <a:solidFill>
                  <a:srgbClr val="808080"/>
                </a:solidFill>
                <a:latin typeface="Inconsolata"/>
                <a:ea typeface="Inconsolata"/>
                <a:cs typeface="Inconsolata"/>
                <a:sym typeface="Inconsolata"/>
              </a:rPr>
              <a:t>&gt;</a:t>
            </a:r>
            <a:endParaRPr sz="2000">
              <a:solidFill>
                <a:srgbClr val="808080"/>
              </a:solidFill>
              <a:latin typeface="Inconsolata"/>
              <a:ea typeface="Inconsolata"/>
              <a:cs typeface="Inconsolata"/>
              <a:sym typeface="Inconsolata"/>
            </a:endParaRPr>
          </a:p>
          <a:p>
            <a:pPr marL="0" lvl="0" indent="0" algn="l" rtl="0">
              <a:lnSpc>
                <a:spcPct val="150000"/>
              </a:lnSpc>
              <a:spcBef>
                <a:spcPts val="0"/>
              </a:spcBef>
              <a:spcAft>
                <a:spcPts val="0"/>
              </a:spcAft>
              <a:buClr>
                <a:schemeClr val="dk1"/>
              </a:buClr>
              <a:buSzPts val="1100"/>
              <a:buFont typeface="Arial"/>
              <a:buNone/>
            </a:pPr>
            <a:r>
              <a:rPr lang="en" sz="2000">
                <a:solidFill>
                  <a:srgbClr val="808080"/>
                </a:solidFill>
                <a:latin typeface="Inconsolata"/>
                <a:ea typeface="Inconsolata"/>
                <a:cs typeface="Inconsolata"/>
                <a:sym typeface="Inconsolata"/>
              </a:rPr>
              <a:t>...</a:t>
            </a:r>
            <a:endParaRPr sz="2000">
              <a:solidFill>
                <a:srgbClr val="808080"/>
              </a:solidFill>
              <a:latin typeface="Inconsolata"/>
              <a:ea typeface="Inconsolata"/>
              <a:cs typeface="Inconsolata"/>
              <a:sym typeface="Inconsolata"/>
            </a:endParaRPr>
          </a:p>
          <a:p>
            <a:pPr marL="0" lvl="0" indent="0" algn="l" rtl="0">
              <a:spcBef>
                <a:spcPts val="0"/>
              </a:spcBef>
              <a:spcAft>
                <a:spcPts val="0"/>
              </a:spcAft>
              <a:buNone/>
            </a:pPr>
            <a:endParaRPr sz="2000">
              <a:latin typeface="Inconsolata"/>
              <a:ea typeface="Inconsolata"/>
              <a:cs typeface="Inconsolata"/>
              <a:sym typeface="Inconsolata"/>
            </a:endParaRPr>
          </a:p>
        </p:txBody>
      </p:sp>
      <p:sp>
        <p:nvSpPr>
          <p:cNvPr id="2407" name="Google Shape;2407;p14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Code Quality </a:t>
            </a:r>
            <a:endParaRPr>
              <a:solidFill>
                <a:schemeClr val="dk1"/>
              </a:solidFill>
            </a:endParaRPr>
          </a:p>
          <a:p>
            <a:pPr marL="0" lvl="0" indent="0" algn="l" rtl="0">
              <a:spcBef>
                <a:spcPts val="0"/>
              </a:spcBef>
              <a:spcAft>
                <a:spcPts val="0"/>
              </a:spcAft>
              <a:buNone/>
            </a:pPr>
            <a:endParaRPr/>
          </a:p>
        </p:txBody>
      </p:sp>
      <p:sp>
        <p:nvSpPr>
          <p:cNvPr id="2408" name="Google Shape;2408;p14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409" name="Google Shape;2409;p144"/>
          <p:cNvSpPr/>
          <p:nvPr/>
        </p:nvSpPr>
        <p:spPr>
          <a:xfrm>
            <a:off x="1771650" y="2580152"/>
            <a:ext cx="3695700" cy="3771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71"/>
        <p:cNvGrpSpPr/>
        <p:nvPr/>
      </p:nvGrpSpPr>
      <p:grpSpPr>
        <a:xfrm>
          <a:off x="0" y="0"/>
          <a:ext cx="0" cy="0"/>
          <a:chOff x="0" y="0"/>
          <a:chExt cx="0" cy="0"/>
        </a:xfrm>
      </p:grpSpPr>
      <p:sp>
        <p:nvSpPr>
          <p:cNvPr id="2072" name="Google Shape;2072;p109"/>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Validation Bypass</a:t>
            </a:r>
            <a:endParaRPr/>
          </a:p>
        </p:txBody>
      </p:sp>
      <p:sp>
        <p:nvSpPr>
          <p:cNvPr id="2073" name="Google Shape;2073;p10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a:t>
            </a:fld>
            <a:endParaRPr sz="600"/>
          </a:p>
        </p:txBody>
      </p:sp>
      <p:pic>
        <p:nvPicPr>
          <p:cNvPr id="2074" name="Google Shape;2074;p109"/>
          <p:cNvPicPr preferRelativeResize="0"/>
          <p:nvPr/>
        </p:nvPicPr>
        <p:blipFill>
          <a:blip r:embed="rId3">
            <a:alphaModFix/>
          </a:blip>
          <a:stretch>
            <a:fillRect/>
          </a:stretch>
        </p:blipFill>
        <p:spPr>
          <a:xfrm>
            <a:off x="0" y="0"/>
            <a:ext cx="9144000" cy="5143527"/>
          </a:xfrm>
          <a:prstGeom prst="rect">
            <a:avLst/>
          </a:prstGeom>
          <a:noFill/>
          <a:ln>
            <a:noFill/>
          </a:ln>
        </p:spPr>
      </p:pic>
      <p:sp>
        <p:nvSpPr>
          <p:cNvPr id="2075" name="Google Shape;2075;p109"/>
          <p:cNvSpPr txBox="1"/>
          <p:nvPr/>
        </p:nvSpPr>
        <p:spPr>
          <a:xfrm>
            <a:off x="3762200" y="775975"/>
            <a:ext cx="4085400" cy="3799200"/>
          </a:xfrm>
          <a:prstGeom prst="rect">
            <a:avLst/>
          </a:prstGeom>
          <a:noFill/>
          <a:ln>
            <a:noFill/>
          </a:ln>
        </p:spPr>
        <p:txBody>
          <a:bodyPr spcFirstLastPara="1" wrap="square" lIns="457200" tIns="182875" rIns="274300" bIns="91425" anchor="t" anchorCtr="0">
            <a:noAutofit/>
          </a:bodyPr>
          <a:lstStyle/>
          <a:p>
            <a:pPr marL="0" lvl="0" indent="0" algn="l" rtl="0">
              <a:lnSpc>
                <a:spcPct val="115000"/>
              </a:lnSpc>
              <a:spcBef>
                <a:spcPts val="1100"/>
              </a:spcBef>
              <a:spcAft>
                <a:spcPts val="1100"/>
              </a:spcAft>
              <a:buNone/>
            </a:pPr>
            <a:r>
              <a:rPr lang="en" sz="3000">
                <a:solidFill>
                  <a:srgbClr val="FFF2CC"/>
                </a:solidFill>
                <a:latin typeface="Roboto"/>
                <a:ea typeface="Roboto"/>
                <a:cs typeface="Roboto"/>
                <a:sym typeface="Roboto"/>
              </a:rPr>
              <a:t>Any actor or group can be a threat agent for exploiting access controls.</a:t>
            </a:r>
            <a:endParaRPr sz="3000">
              <a:solidFill>
                <a:srgbClr val="FFF2CC"/>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413"/>
        <p:cNvGrpSpPr/>
        <p:nvPr/>
      </p:nvGrpSpPr>
      <p:grpSpPr>
        <a:xfrm>
          <a:off x="0" y="0"/>
          <a:ext cx="0" cy="0"/>
          <a:chOff x="0" y="0"/>
          <a:chExt cx="0" cy="0"/>
        </a:xfrm>
      </p:grpSpPr>
      <p:sp>
        <p:nvSpPr>
          <p:cNvPr id="2414" name="Google Shape;2414;p14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Code Quality Demo</a:t>
            </a:r>
            <a:endParaRPr/>
          </a:p>
        </p:txBody>
      </p:sp>
      <p:sp>
        <p:nvSpPr>
          <p:cNvPr id="2415" name="Google Shape;2415;p145"/>
          <p:cNvSpPr txBox="1">
            <a:spLocks noGrp="1"/>
          </p:cNvSpPr>
          <p:nvPr>
            <p:ph type="subTitle" idx="1"/>
          </p:nvPr>
        </p:nvSpPr>
        <p:spPr>
          <a:xfrm>
            <a:off x="0" y="675975"/>
            <a:ext cx="95442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700"/>
              <a:t>In this demonstration, we’ll perform a code quality attack using the following scenario:</a:t>
            </a:r>
            <a:endParaRPr sz="1700"/>
          </a:p>
        </p:txBody>
      </p:sp>
      <p:sp>
        <p:nvSpPr>
          <p:cNvPr id="2416" name="Google Shape;2416;p14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417" name="Google Shape;2417;p145"/>
          <p:cNvSpPr/>
          <p:nvPr/>
        </p:nvSpPr>
        <p:spPr>
          <a:xfrm>
            <a:off x="280600" y="1155165"/>
            <a:ext cx="2815800" cy="3692400"/>
          </a:xfrm>
          <a:prstGeom prst="rect">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45"/>
          <p:cNvSpPr txBox="1"/>
          <p:nvPr/>
        </p:nvSpPr>
        <p:spPr>
          <a:xfrm>
            <a:off x="513175" y="3303600"/>
            <a:ext cx="2322900" cy="1353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A </a:t>
            </a:r>
            <a:r>
              <a:rPr lang="en" b="1">
                <a:solidFill>
                  <a:schemeClr val="dk1"/>
                </a:solidFill>
                <a:latin typeface="Roboto"/>
                <a:ea typeface="Roboto"/>
                <a:cs typeface="Roboto"/>
                <a:sym typeface="Roboto"/>
              </a:rPr>
              <a:t>hacktivist wants to hack into a web server</a:t>
            </a:r>
            <a:r>
              <a:rPr lang="en">
                <a:solidFill>
                  <a:schemeClr val="dk1"/>
                </a:solidFill>
                <a:latin typeface="Roboto"/>
                <a:ea typeface="Roboto"/>
                <a:cs typeface="Roboto"/>
                <a:sym typeface="Roboto"/>
              </a:rPr>
              <a:t> to deface an organization's home page.</a:t>
            </a:r>
            <a:endParaRPr>
              <a:solidFill>
                <a:schemeClr val="dk1"/>
              </a:solidFill>
              <a:latin typeface="Roboto"/>
              <a:ea typeface="Roboto"/>
              <a:cs typeface="Roboto"/>
              <a:sym typeface="Roboto"/>
            </a:endParaRPr>
          </a:p>
          <a:p>
            <a:pPr marL="0" lvl="0" indent="0" algn="ctr" rtl="0">
              <a:lnSpc>
                <a:spcPct val="100000"/>
              </a:lnSpc>
              <a:spcBef>
                <a:spcPts val="1200"/>
              </a:spcBef>
              <a:spcAft>
                <a:spcPts val="800"/>
              </a:spcAft>
              <a:buNone/>
            </a:pPr>
            <a:endParaRPr b="1">
              <a:latin typeface="Roboto"/>
              <a:ea typeface="Roboto"/>
              <a:cs typeface="Roboto"/>
              <a:sym typeface="Roboto"/>
            </a:endParaRPr>
          </a:p>
        </p:txBody>
      </p:sp>
      <p:sp>
        <p:nvSpPr>
          <p:cNvPr id="2419" name="Google Shape;2419;p145"/>
          <p:cNvSpPr/>
          <p:nvPr/>
        </p:nvSpPr>
        <p:spPr>
          <a:xfrm>
            <a:off x="3164101" y="1155165"/>
            <a:ext cx="2815800" cy="3692400"/>
          </a:xfrm>
          <a:prstGeom prst="rect">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45"/>
          <p:cNvSpPr/>
          <p:nvPr/>
        </p:nvSpPr>
        <p:spPr>
          <a:xfrm>
            <a:off x="6047602" y="1155013"/>
            <a:ext cx="2815800" cy="36924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45"/>
          <p:cNvSpPr txBox="1"/>
          <p:nvPr/>
        </p:nvSpPr>
        <p:spPr>
          <a:xfrm>
            <a:off x="3353100" y="3265600"/>
            <a:ext cx="2457000" cy="1554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00"/>
              </a:spcBef>
              <a:spcAft>
                <a:spcPts val="0"/>
              </a:spcAft>
              <a:buClr>
                <a:schemeClr val="dk1"/>
              </a:buClr>
              <a:buSzPts val="1100"/>
              <a:buFont typeface="Arial"/>
              <a:buNone/>
            </a:pPr>
            <a:r>
              <a:rPr lang="en">
                <a:solidFill>
                  <a:schemeClr val="dk1"/>
                </a:solidFill>
                <a:latin typeface="Roboto"/>
                <a:ea typeface="Roboto"/>
                <a:cs typeface="Roboto"/>
                <a:sym typeface="Roboto"/>
              </a:rPr>
              <a:t>After doing some research, they discover that the </a:t>
            </a:r>
            <a:r>
              <a:rPr lang="en" b="1">
                <a:solidFill>
                  <a:schemeClr val="dk1"/>
                </a:solidFill>
                <a:latin typeface="Roboto"/>
                <a:ea typeface="Roboto"/>
                <a:cs typeface="Roboto"/>
                <a:sym typeface="Roboto"/>
              </a:rPr>
              <a:t>developers are known to leave evidence of quality flaws</a:t>
            </a:r>
            <a:r>
              <a:rPr lang="en">
                <a:solidFill>
                  <a:schemeClr val="dk1"/>
                </a:solidFill>
                <a:latin typeface="Roboto"/>
                <a:ea typeface="Roboto"/>
                <a:cs typeface="Roboto"/>
                <a:sym typeface="Roboto"/>
              </a:rPr>
              <a:t> in their web applications.</a:t>
            </a:r>
            <a:endParaRPr>
              <a:solidFill>
                <a:schemeClr val="dk1"/>
              </a:solidFill>
              <a:latin typeface="Roboto"/>
              <a:ea typeface="Roboto"/>
              <a:cs typeface="Roboto"/>
              <a:sym typeface="Roboto"/>
            </a:endParaRPr>
          </a:p>
          <a:p>
            <a:pPr marL="0" lvl="0" indent="0" algn="ctr" rtl="0">
              <a:lnSpc>
                <a:spcPct val="100000"/>
              </a:lnSpc>
              <a:spcBef>
                <a:spcPts val="1200"/>
              </a:spcBef>
              <a:spcAft>
                <a:spcPts val="800"/>
              </a:spcAft>
              <a:buNone/>
            </a:pPr>
            <a:endParaRPr>
              <a:solidFill>
                <a:schemeClr val="dk1"/>
              </a:solidFill>
              <a:latin typeface="Roboto"/>
              <a:ea typeface="Roboto"/>
              <a:cs typeface="Roboto"/>
              <a:sym typeface="Roboto"/>
            </a:endParaRPr>
          </a:p>
        </p:txBody>
      </p:sp>
      <p:sp>
        <p:nvSpPr>
          <p:cNvPr id="2422" name="Google Shape;2422;p145"/>
          <p:cNvSpPr txBox="1"/>
          <p:nvPr/>
        </p:nvSpPr>
        <p:spPr>
          <a:xfrm>
            <a:off x="6307925" y="3265500"/>
            <a:ext cx="2322900" cy="135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They will exploit these flaws by </a:t>
            </a:r>
            <a:r>
              <a:rPr lang="en" b="1">
                <a:solidFill>
                  <a:schemeClr val="dk1"/>
                </a:solidFill>
                <a:latin typeface="Roboto"/>
                <a:ea typeface="Roboto"/>
                <a:cs typeface="Roboto"/>
                <a:sym typeface="Roboto"/>
              </a:rPr>
              <a:t>examining the underlying HTML code</a:t>
            </a:r>
            <a:r>
              <a:rPr lang="en">
                <a:solidFill>
                  <a:schemeClr val="dk1"/>
                </a:solidFill>
                <a:latin typeface="Roboto"/>
                <a:ea typeface="Roboto"/>
                <a:cs typeface="Roboto"/>
                <a:sym typeface="Roboto"/>
              </a:rPr>
              <a:t> for any orphaned web developer notes.</a:t>
            </a:r>
            <a:endParaRPr>
              <a:solidFill>
                <a:schemeClr val="dk1"/>
              </a:solidFill>
              <a:latin typeface="Roboto"/>
              <a:ea typeface="Roboto"/>
              <a:cs typeface="Roboto"/>
              <a:sym typeface="Roboto"/>
            </a:endParaRPr>
          </a:p>
          <a:p>
            <a:pPr marL="0" lvl="0" indent="0" algn="ctr" rtl="0">
              <a:lnSpc>
                <a:spcPct val="100000"/>
              </a:lnSpc>
              <a:spcBef>
                <a:spcPts val="800"/>
              </a:spcBef>
              <a:spcAft>
                <a:spcPts val="800"/>
              </a:spcAft>
              <a:buNone/>
            </a:pPr>
            <a:endParaRPr>
              <a:solidFill>
                <a:schemeClr val="dk1"/>
              </a:solidFill>
              <a:latin typeface="Roboto"/>
              <a:ea typeface="Roboto"/>
              <a:cs typeface="Roboto"/>
              <a:sym typeface="Roboto"/>
            </a:endParaRPr>
          </a:p>
        </p:txBody>
      </p:sp>
      <p:pic>
        <p:nvPicPr>
          <p:cNvPr id="2423" name="Google Shape;2423;p145"/>
          <p:cNvPicPr preferRelativeResize="0"/>
          <p:nvPr/>
        </p:nvPicPr>
        <p:blipFill>
          <a:blip r:embed="rId3">
            <a:alphaModFix/>
          </a:blip>
          <a:stretch>
            <a:fillRect/>
          </a:stretch>
        </p:blipFill>
        <p:spPr>
          <a:xfrm>
            <a:off x="589375" y="1390650"/>
            <a:ext cx="2116150" cy="1852075"/>
          </a:xfrm>
          <a:prstGeom prst="rect">
            <a:avLst/>
          </a:prstGeom>
          <a:noFill/>
          <a:ln>
            <a:noFill/>
          </a:ln>
          <a:effectLst>
            <a:outerShdw blurRad="57150" dist="19050" dir="5400000" algn="bl" rotWithShape="0">
              <a:srgbClr val="000000">
                <a:alpha val="50000"/>
              </a:srgbClr>
            </a:outerShdw>
          </a:effectLst>
        </p:spPr>
      </p:pic>
      <p:pic>
        <p:nvPicPr>
          <p:cNvPr id="2424" name="Google Shape;2424;p145"/>
          <p:cNvPicPr preferRelativeResize="0"/>
          <p:nvPr/>
        </p:nvPicPr>
        <p:blipFill>
          <a:blip r:embed="rId4">
            <a:alphaModFix/>
          </a:blip>
          <a:stretch>
            <a:fillRect/>
          </a:stretch>
        </p:blipFill>
        <p:spPr>
          <a:xfrm>
            <a:off x="6257175" y="1525237"/>
            <a:ext cx="1898855" cy="1657236"/>
          </a:xfrm>
          <a:prstGeom prst="rect">
            <a:avLst/>
          </a:prstGeom>
          <a:noFill/>
          <a:ln>
            <a:noFill/>
          </a:ln>
          <a:effectLst>
            <a:outerShdw blurRad="57150" dist="19050" dir="5400000" algn="bl" rotWithShape="0">
              <a:srgbClr val="000000">
                <a:alpha val="50000"/>
              </a:srgbClr>
            </a:outerShdw>
          </a:effectLst>
        </p:spPr>
      </p:pic>
      <p:pic>
        <p:nvPicPr>
          <p:cNvPr id="2425" name="Google Shape;2425;p145"/>
          <p:cNvPicPr preferRelativeResize="0"/>
          <p:nvPr/>
        </p:nvPicPr>
        <p:blipFill>
          <a:blip r:embed="rId5">
            <a:alphaModFix/>
          </a:blip>
          <a:stretch>
            <a:fillRect/>
          </a:stretch>
        </p:blipFill>
        <p:spPr>
          <a:xfrm>
            <a:off x="3396125" y="1857050"/>
            <a:ext cx="2351750" cy="1311500"/>
          </a:xfrm>
          <a:prstGeom prst="rect">
            <a:avLst/>
          </a:prstGeom>
          <a:noFill/>
          <a:ln>
            <a:noFill/>
          </a:ln>
          <a:effectLst>
            <a:outerShdw blurRad="28575" algn="bl" rotWithShape="0">
              <a:srgbClr val="000000">
                <a:alpha val="50000"/>
              </a:srgbClr>
            </a:outerShdw>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29"/>
        <p:cNvGrpSpPr/>
        <p:nvPr/>
      </p:nvGrpSpPr>
      <p:grpSpPr>
        <a:xfrm>
          <a:off x="0" y="0"/>
          <a:ext cx="0" cy="0"/>
          <a:chOff x="0" y="0"/>
          <a:chExt cx="0" cy="0"/>
        </a:xfrm>
      </p:grpSpPr>
      <p:sp>
        <p:nvSpPr>
          <p:cNvPr id="2430" name="Google Shape;2430;p146"/>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Code Quality</a:t>
            </a:r>
            <a:endParaRPr/>
          </a:p>
        </p:txBody>
      </p:sp>
      <p:sp>
        <p:nvSpPr>
          <p:cNvPr id="2431" name="Google Shape;2431;p14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41</a:t>
            </a:fld>
            <a:endParaRPr sz="600"/>
          </a:p>
        </p:txBody>
      </p:sp>
      <p:grpSp>
        <p:nvGrpSpPr>
          <p:cNvPr id="2432" name="Google Shape;2432;p146"/>
          <p:cNvGrpSpPr/>
          <p:nvPr/>
        </p:nvGrpSpPr>
        <p:grpSpPr>
          <a:xfrm>
            <a:off x="7064725" y="400050"/>
            <a:ext cx="1714500" cy="1714500"/>
            <a:chOff x="7064725" y="400050"/>
            <a:chExt cx="1714500" cy="1714500"/>
          </a:xfrm>
        </p:grpSpPr>
        <p:sp>
          <p:nvSpPr>
            <p:cNvPr id="2433" name="Google Shape;2433;p146"/>
            <p:cNvSpPr/>
            <p:nvPr/>
          </p:nvSpPr>
          <p:spPr>
            <a:xfrm>
              <a:off x="7064725" y="400050"/>
              <a:ext cx="1714500" cy="1714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latin typeface="Roboto"/>
                  <a:ea typeface="Roboto"/>
                  <a:cs typeface="Roboto"/>
                  <a:sym typeface="Roboto"/>
                </a:rPr>
                <a:t>Follow </a:t>
              </a:r>
              <a:endParaRPr sz="2400">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en" sz="2400">
                  <a:latin typeface="Roboto"/>
                  <a:ea typeface="Roboto"/>
                  <a:cs typeface="Roboto"/>
                  <a:sym typeface="Roboto"/>
                </a:rPr>
                <a:t>Along</a:t>
              </a:r>
              <a:endParaRPr sz="2400">
                <a:latin typeface="Roboto"/>
                <a:ea typeface="Roboto"/>
                <a:cs typeface="Roboto"/>
                <a:sym typeface="Roboto"/>
              </a:endParaRPr>
            </a:p>
          </p:txBody>
        </p:sp>
        <p:sp>
          <p:nvSpPr>
            <p:cNvPr id="2434" name="Google Shape;2434;p146"/>
            <p:cNvSpPr/>
            <p:nvPr/>
          </p:nvSpPr>
          <p:spPr>
            <a:xfrm>
              <a:off x="7140925" y="476250"/>
              <a:ext cx="1562100" cy="1562100"/>
            </a:xfrm>
            <a:prstGeom prst="ellipse">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438"/>
        <p:cNvGrpSpPr/>
        <p:nvPr/>
      </p:nvGrpSpPr>
      <p:grpSpPr>
        <a:xfrm>
          <a:off x="0" y="0"/>
          <a:ext cx="0" cy="0"/>
          <a:chOff x="0" y="0"/>
          <a:chExt cx="0" cy="0"/>
        </a:xfrm>
      </p:grpSpPr>
      <p:sp>
        <p:nvSpPr>
          <p:cNvPr id="2439" name="Google Shape;2439;p147"/>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Basic Authentication</a:t>
            </a:r>
            <a:endParaRPr/>
          </a:p>
        </p:txBody>
      </p:sp>
      <p:sp>
        <p:nvSpPr>
          <p:cNvPr id="2440" name="Google Shape;2440;p14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42</a:t>
            </a:fld>
            <a:endParaRPr sz="6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444"/>
        <p:cNvGrpSpPr/>
        <p:nvPr/>
      </p:nvGrpSpPr>
      <p:grpSpPr>
        <a:xfrm>
          <a:off x="0" y="0"/>
          <a:ext cx="0" cy="0"/>
          <a:chOff x="0" y="0"/>
          <a:chExt cx="0" cy="0"/>
        </a:xfrm>
      </p:grpSpPr>
      <p:sp>
        <p:nvSpPr>
          <p:cNvPr id="2445" name="Google Shape;2445;p14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Basic Authentication</a:t>
            </a:r>
            <a:endParaRPr>
              <a:solidFill>
                <a:schemeClr val="dk1"/>
              </a:solidFill>
            </a:endParaRPr>
          </a:p>
          <a:p>
            <a:pPr marL="0" lvl="0" indent="0" algn="l" rtl="0">
              <a:spcBef>
                <a:spcPts val="0"/>
              </a:spcBef>
              <a:spcAft>
                <a:spcPts val="0"/>
              </a:spcAft>
              <a:buNone/>
            </a:pPr>
            <a:endParaRPr/>
          </a:p>
        </p:txBody>
      </p:sp>
      <p:sp>
        <p:nvSpPr>
          <p:cNvPr id="2446" name="Google Shape;2446;p14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Basic authentication is used to protect server side resources as follows:</a:t>
            </a:r>
            <a:endParaRPr/>
          </a:p>
        </p:txBody>
      </p:sp>
      <p:sp>
        <p:nvSpPr>
          <p:cNvPr id="2447" name="Google Shape;2447;p14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448" name="Google Shape;2448;p148"/>
          <p:cNvSpPr txBox="1"/>
          <p:nvPr/>
        </p:nvSpPr>
        <p:spPr>
          <a:xfrm>
            <a:off x="1516100" y="1643825"/>
            <a:ext cx="3998700" cy="63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sz="1200" b="1">
                <a:solidFill>
                  <a:schemeClr val="dk1"/>
                </a:solidFill>
                <a:latin typeface="Roboto"/>
                <a:ea typeface="Roboto"/>
                <a:cs typeface="Roboto"/>
                <a:sym typeface="Roboto"/>
              </a:rPr>
              <a:t>The web server sends a 401 authentication request with the response for the requested resource.</a:t>
            </a:r>
            <a:endParaRPr sz="1200" b="1"/>
          </a:p>
        </p:txBody>
      </p:sp>
      <p:sp>
        <p:nvSpPr>
          <p:cNvPr id="2449" name="Google Shape;2449;p148"/>
          <p:cNvSpPr txBox="1"/>
          <p:nvPr/>
        </p:nvSpPr>
        <p:spPr>
          <a:xfrm>
            <a:off x="1390650" y="3245550"/>
            <a:ext cx="4324200" cy="1047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1200" b="1">
                <a:solidFill>
                  <a:schemeClr val="dk1"/>
                </a:solidFill>
                <a:latin typeface="Roboto"/>
                <a:ea typeface="Roboto"/>
                <a:cs typeface="Roboto"/>
                <a:sym typeface="Roboto"/>
              </a:rPr>
              <a:t>The browser </a:t>
            </a:r>
            <a:r>
              <a:rPr lang="en" sz="1200" b="1">
                <a:solidFill>
                  <a:srgbClr val="FFFFFF"/>
                </a:solidFill>
                <a:highlight>
                  <a:srgbClr val="000000"/>
                </a:highlight>
                <a:latin typeface="Inconsolata"/>
                <a:ea typeface="Inconsolata"/>
                <a:cs typeface="Inconsolata"/>
                <a:sym typeface="Inconsolata"/>
              </a:rPr>
              <a:t>base64</a:t>
            </a:r>
            <a:r>
              <a:rPr lang="en" sz="1200" b="1">
                <a:solidFill>
                  <a:schemeClr val="dk1"/>
                </a:solidFill>
                <a:latin typeface="Roboto"/>
                <a:ea typeface="Roboto"/>
                <a:cs typeface="Roboto"/>
                <a:sym typeface="Roboto"/>
              </a:rPr>
              <a:t> encodes the username and password and sends those credentials back to the web server. </a:t>
            </a:r>
            <a:endParaRPr sz="1200"/>
          </a:p>
        </p:txBody>
      </p:sp>
      <p:pic>
        <p:nvPicPr>
          <p:cNvPr id="2450" name="Google Shape;2450;p148"/>
          <p:cNvPicPr preferRelativeResize="0"/>
          <p:nvPr/>
        </p:nvPicPr>
        <p:blipFill>
          <a:blip r:embed="rId3">
            <a:alphaModFix/>
          </a:blip>
          <a:stretch>
            <a:fillRect/>
          </a:stretch>
        </p:blipFill>
        <p:spPr>
          <a:xfrm>
            <a:off x="3426038" y="1976969"/>
            <a:ext cx="2539719" cy="734400"/>
          </a:xfrm>
          <a:prstGeom prst="rect">
            <a:avLst/>
          </a:prstGeom>
          <a:noFill/>
          <a:ln>
            <a:noFill/>
          </a:ln>
        </p:spPr>
      </p:pic>
      <p:pic>
        <p:nvPicPr>
          <p:cNvPr id="2451" name="Google Shape;2451;p148"/>
          <p:cNvPicPr preferRelativeResize="0"/>
          <p:nvPr/>
        </p:nvPicPr>
        <p:blipFill>
          <a:blip r:embed="rId3">
            <a:alphaModFix/>
          </a:blip>
          <a:stretch>
            <a:fillRect/>
          </a:stretch>
        </p:blipFill>
        <p:spPr>
          <a:xfrm flipH="1">
            <a:off x="495299" y="1976975"/>
            <a:ext cx="3810051" cy="734400"/>
          </a:xfrm>
          <a:prstGeom prst="rect">
            <a:avLst/>
          </a:prstGeom>
          <a:noFill/>
          <a:ln>
            <a:noFill/>
          </a:ln>
        </p:spPr>
      </p:pic>
      <p:pic>
        <p:nvPicPr>
          <p:cNvPr id="2452" name="Google Shape;2452;p148"/>
          <p:cNvPicPr preferRelativeResize="0"/>
          <p:nvPr/>
        </p:nvPicPr>
        <p:blipFill>
          <a:blip r:embed="rId4">
            <a:alphaModFix/>
          </a:blip>
          <a:stretch>
            <a:fillRect/>
          </a:stretch>
        </p:blipFill>
        <p:spPr>
          <a:xfrm>
            <a:off x="281400" y="1318912"/>
            <a:ext cx="1111665" cy="2330060"/>
          </a:xfrm>
          <a:prstGeom prst="rect">
            <a:avLst/>
          </a:prstGeom>
          <a:noFill/>
          <a:ln>
            <a:noFill/>
          </a:ln>
        </p:spPr>
      </p:pic>
      <p:pic>
        <p:nvPicPr>
          <p:cNvPr id="2453" name="Google Shape;2453;p148"/>
          <p:cNvPicPr preferRelativeResize="0"/>
          <p:nvPr/>
        </p:nvPicPr>
        <p:blipFill>
          <a:blip r:embed="rId5">
            <a:alphaModFix/>
          </a:blip>
          <a:stretch>
            <a:fillRect/>
          </a:stretch>
        </p:blipFill>
        <p:spPr>
          <a:xfrm>
            <a:off x="2819398" y="2576575"/>
            <a:ext cx="4933950" cy="734400"/>
          </a:xfrm>
          <a:prstGeom prst="rect">
            <a:avLst/>
          </a:prstGeom>
          <a:noFill/>
          <a:ln>
            <a:noFill/>
          </a:ln>
        </p:spPr>
      </p:pic>
      <p:pic>
        <p:nvPicPr>
          <p:cNvPr id="2454" name="Google Shape;2454;p148"/>
          <p:cNvPicPr preferRelativeResize="0"/>
          <p:nvPr/>
        </p:nvPicPr>
        <p:blipFill>
          <a:blip r:embed="rId5">
            <a:alphaModFix/>
          </a:blip>
          <a:stretch>
            <a:fillRect/>
          </a:stretch>
        </p:blipFill>
        <p:spPr>
          <a:xfrm flipH="1">
            <a:off x="1470938" y="2576569"/>
            <a:ext cx="2539719" cy="734400"/>
          </a:xfrm>
          <a:prstGeom prst="rect">
            <a:avLst/>
          </a:prstGeom>
          <a:noFill/>
          <a:ln>
            <a:noFill/>
          </a:ln>
        </p:spPr>
      </p:pic>
      <p:pic>
        <p:nvPicPr>
          <p:cNvPr id="2455" name="Google Shape;2455;p148"/>
          <p:cNvPicPr preferRelativeResize="0"/>
          <p:nvPr/>
        </p:nvPicPr>
        <p:blipFill>
          <a:blip r:embed="rId6">
            <a:alphaModFix/>
          </a:blip>
          <a:stretch>
            <a:fillRect/>
          </a:stretch>
        </p:blipFill>
        <p:spPr>
          <a:xfrm>
            <a:off x="5666050" y="1856050"/>
            <a:ext cx="3173070" cy="2179950"/>
          </a:xfrm>
          <a:prstGeom prst="rect">
            <a:avLst/>
          </a:prstGeom>
          <a:noFill/>
          <a:ln>
            <a:noFill/>
          </a:ln>
        </p:spPr>
      </p:pic>
      <p:sp>
        <p:nvSpPr>
          <p:cNvPr id="2456" name="Google Shape;2456;p148"/>
          <p:cNvSpPr txBox="1"/>
          <p:nvPr/>
        </p:nvSpPr>
        <p:spPr>
          <a:xfrm>
            <a:off x="6041950" y="1198950"/>
            <a:ext cx="2835300" cy="10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Roboto"/>
                <a:ea typeface="Roboto"/>
                <a:cs typeface="Roboto"/>
                <a:sym typeface="Roboto"/>
              </a:rPr>
              <a:t>The client-side browser prompts the user for a username and password using a browser-supplied dialog box. </a:t>
            </a:r>
            <a:endParaRPr sz="1200" b="1">
              <a:latin typeface="Roboto"/>
              <a:ea typeface="Roboto"/>
              <a:cs typeface="Roboto"/>
              <a:sym typeface="Roboto"/>
            </a:endParaRPr>
          </a:p>
          <a:p>
            <a:pPr marL="0" lvl="0" indent="0" algn="l" rtl="0">
              <a:spcBef>
                <a:spcPts val="0"/>
              </a:spcBef>
              <a:spcAft>
                <a:spcPts val="0"/>
              </a:spcAft>
              <a:buNone/>
            </a:pPr>
            <a:endParaRPr sz="1200" b="1">
              <a:latin typeface="Roboto"/>
              <a:ea typeface="Roboto"/>
              <a:cs typeface="Roboto"/>
              <a:sym typeface="Roboto"/>
            </a:endParaRPr>
          </a:p>
          <a:p>
            <a:pPr marL="0" lvl="0" indent="0" algn="l" rtl="0">
              <a:spcBef>
                <a:spcPts val="0"/>
              </a:spcBef>
              <a:spcAft>
                <a:spcPts val="0"/>
              </a:spcAft>
              <a:buNone/>
            </a:pPr>
            <a:endParaRPr sz="1200"/>
          </a:p>
        </p:txBody>
      </p:sp>
      <p:sp>
        <p:nvSpPr>
          <p:cNvPr id="2457" name="Google Shape;2457;p148"/>
          <p:cNvSpPr/>
          <p:nvPr/>
        </p:nvSpPr>
        <p:spPr>
          <a:xfrm>
            <a:off x="1470950" y="4197175"/>
            <a:ext cx="5895900" cy="634500"/>
          </a:xfrm>
          <a:prstGeom prst="roundRect">
            <a:avLst>
              <a:gd name="adj" fmla="val 16667"/>
            </a:avLst>
          </a:prstGeom>
          <a:solidFill>
            <a:srgbClr val="74D7F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b="1">
                <a:latin typeface="Roboto"/>
                <a:ea typeface="Roboto"/>
                <a:cs typeface="Roboto"/>
                <a:sym typeface="Roboto"/>
              </a:rPr>
              <a:t>These credentials are automatically reset for each page protected with this mechanism, without requiring the user to enter their credentials again.</a:t>
            </a:r>
            <a:endParaRPr sz="1200" b="1">
              <a:latin typeface="Roboto"/>
              <a:ea typeface="Roboto"/>
              <a:cs typeface="Roboto"/>
              <a:sym typeface="Roboto"/>
            </a:endParaRPr>
          </a:p>
        </p:txBody>
      </p:sp>
      <p:sp>
        <p:nvSpPr>
          <p:cNvPr id="2458" name="Google Shape;2458;p148"/>
          <p:cNvSpPr txBox="1"/>
          <p:nvPr/>
        </p:nvSpPr>
        <p:spPr>
          <a:xfrm>
            <a:off x="6385700" y="2144025"/>
            <a:ext cx="1434900" cy="74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Roboto"/>
                <a:ea typeface="Roboto"/>
                <a:cs typeface="Roboto"/>
                <a:sym typeface="Roboto"/>
              </a:rPr>
              <a:t>Username</a:t>
            </a:r>
            <a:endParaRPr sz="1200" b="1">
              <a:latin typeface="Roboto"/>
              <a:ea typeface="Roboto"/>
              <a:cs typeface="Roboto"/>
              <a:sym typeface="Roboto"/>
            </a:endParaRPr>
          </a:p>
          <a:p>
            <a:pPr marL="0" lvl="0" indent="0" algn="l" rtl="0">
              <a:spcBef>
                <a:spcPts val="0"/>
              </a:spcBef>
              <a:spcAft>
                <a:spcPts val="0"/>
              </a:spcAft>
              <a:buNone/>
            </a:pPr>
            <a:endParaRPr sz="1200" b="1">
              <a:latin typeface="Roboto"/>
              <a:ea typeface="Roboto"/>
              <a:cs typeface="Roboto"/>
              <a:sym typeface="Roboto"/>
            </a:endParaRPr>
          </a:p>
          <a:p>
            <a:pPr marL="0" lvl="0" indent="0" algn="l" rtl="0">
              <a:spcBef>
                <a:spcPts val="0"/>
              </a:spcBef>
              <a:spcAft>
                <a:spcPts val="0"/>
              </a:spcAft>
              <a:buNone/>
            </a:pPr>
            <a:endParaRPr sz="1200" b="1">
              <a:latin typeface="Roboto"/>
              <a:ea typeface="Roboto"/>
              <a:cs typeface="Roboto"/>
              <a:sym typeface="Roboto"/>
            </a:endParaRPr>
          </a:p>
          <a:p>
            <a:pPr marL="0" lvl="0" indent="0" algn="l" rtl="0">
              <a:spcBef>
                <a:spcPts val="0"/>
              </a:spcBef>
              <a:spcAft>
                <a:spcPts val="0"/>
              </a:spcAft>
              <a:buNone/>
            </a:pPr>
            <a:r>
              <a:rPr lang="en" sz="1200" b="1">
                <a:latin typeface="Roboto"/>
                <a:ea typeface="Roboto"/>
                <a:cs typeface="Roboto"/>
                <a:sym typeface="Roboto"/>
              </a:rPr>
              <a:t>Password</a:t>
            </a:r>
            <a:endParaRPr sz="1200" b="1">
              <a:latin typeface="Roboto"/>
              <a:ea typeface="Roboto"/>
              <a:cs typeface="Roboto"/>
              <a:sym typeface="Roboto"/>
            </a:endParaRPr>
          </a:p>
        </p:txBody>
      </p:sp>
      <p:sp>
        <p:nvSpPr>
          <p:cNvPr id="2459" name="Google Shape;2459;p148"/>
          <p:cNvSpPr/>
          <p:nvPr/>
        </p:nvSpPr>
        <p:spPr>
          <a:xfrm>
            <a:off x="6388500" y="2465925"/>
            <a:ext cx="1641000" cy="172200"/>
          </a:xfrm>
          <a:prstGeom prst="roundRect">
            <a:avLst>
              <a:gd name="adj" fmla="val 16667"/>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b="1">
              <a:latin typeface="Inconsolata"/>
              <a:ea typeface="Inconsolata"/>
              <a:cs typeface="Inconsolata"/>
              <a:sym typeface="Inconsolata"/>
            </a:endParaRPr>
          </a:p>
        </p:txBody>
      </p:sp>
      <p:sp>
        <p:nvSpPr>
          <p:cNvPr id="2460" name="Google Shape;2460;p148"/>
          <p:cNvSpPr/>
          <p:nvPr/>
        </p:nvSpPr>
        <p:spPr>
          <a:xfrm>
            <a:off x="6388500" y="3000650"/>
            <a:ext cx="1641000" cy="172200"/>
          </a:xfrm>
          <a:prstGeom prst="roundRect">
            <a:avLst>
              <a:gd name="adj" fmla="val 16667"/>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latin typeface="EB Garamond"/>
                <a:ea typeface="EB Garamond"/>
                <a:cs typeface="EB Garamond"/>
                <a:sym typeface="EB Garamond"/>
              </a:rPr>
              <a:t>***********</a:t>
            </a:r>
            <a:endParaRPr sz="1000">
              <a:latin typeface="EB Garamond"/>
              <a:ea typeface="EB Garamond"/>
              <a:cs typeface="EB Garamond"/>
              <a:sym typeface="EB Garamon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464"/>
        <p:cNvGrpSpPr/>
        <p:nvPr/>
      </p:nvGrpSpPr>
      <p:grpSpPr>
        <a:xfrm>
          <a:off x="0" y="0"/>
          <a:ext cx="0" cy="0"/>
          <a:chOff x="0" y="0"/>
          <a:chExt cx="0" cy="0"/>
        </a:xfrm>
      </p:grpSpPr>
      <p:sp>
        <p:nvSpPr>
          <p:cNvPr id="2465" name="Google Shape;2465;p14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Code Quality Demo</a:t>
            </a:r>
            <a:endParaRPr/>
          </a:p>
        </p:txBody>
      </p:sp>
      <p:sp>
        <p:nvSpPr>
          <p:cNvPr id="2466" name="Google Shape;2466;p149"/>
          <p:cNvSpPr txBox="1">
            <a:spLocks noGrp="1"/>
          </p:cNvSpPr>
          <p:nvPr>
            <p:ph type="subTitle" idx="1"/>
          </p:nvPr>
        </p:nvSpPr>
        <p:spPr>
          <a:xfrm>
            <a:off x="0" y="675975"/>
            <a:ext cx="9144000" cy="9624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the next demonstration, we’ll extract passwords that are sent to the server during a 401 authentication request. We'll use CyberChef to decode them from base64-encoded into clear human-readable text. We'll use the following scenario:</a:t>
            </a:r>
            <a:endParaRPr/>
          </a:p>
        </p:txBody>
      </p:sp>
      <p:sp>
        <p:nvSpPr>
          <p:cNvPr id="2467" name="Google Shape;2467;p14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468" name="Google Shape;2468;p149"/>
          <p:cNvSpPr/>
          <p:nvPr/>
        </p:nvSpPr>
        <p:spPr>
          <a:xfrm>
            <a:off x="280600" y="1720654"/>
            <a:ext cx="2815800" cy="3126900"/>
          </a:xfrm>
          <a:prstGeom prst="rect">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49"/>
          <p:cNvSpPr txBox="1"/>
          <p:nvPr/>
        </p:nvSpPr>
        <p:spPr>
          <a:xfrm>
            <a:off x="513175" y="3532200"/>
            <a:ext cx="2322900" cy="1353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An organization has recently experienced a </a:t>
            </a:r>
            <a:r>
              <a:rPr lang="en" b="1">
                <a:solidFill>
                  <a:schemeClr val="dk1"/>
                </a:solidFill>
                <a:latin typeface="Roboto"/>
                <a:ea typeface="Roboto"/>
                <a:cs typeface="Roboto"/>
                <a:sym typeface="Roboto"/>
              </a:rPr>
              <a:t>large number of unauthorized logins </a:t>
            </a:r>
            <a:r>
              <a:rPr lang="en">
                <a:solidFill>
                  <a:schemeClr val="dk1"/>
                </a:solidFill>
                <a:latin typeface="Roboto"/>
                <a:ea typeface="Roboto"/>
                <a:cs typeface="Roboto"/>
                <a:sym typeface="Roboto"/>
              </a:rPr>
              <a:t>outside of business hours.</a:t>
            </a:r>
            <a:endParaRPr sz="1300">
              <a:solidFill>
                <a:schemeClr val="dk1"/>
              </a:solidFill>
              <a:latin typeface="Roboto"/>
              <a:ea typeface="Roboto"/>
              <a:cs typeface="Roboto"/>
              <a:sym typeface="Roboto"/>
            </a:endParaRPr>
          </a:p>
          <a:p>
            <a:pPr marL="0" lvl="0" indent="0" algn="ctr" rtl="0">
              <a:lnSpc>
                <a:spcPct val="100000"/>
              </a:lnSpc>
              <a:spcBef>
                <a:spcPts val="1200"/>
              </a:spcBef>
              <a:spcAft>
                <a:spcPts val="800"/>
              </a:spcAft>
              <a:buNone/>
            </a:pPr>
            <a:endParaRPr>
              <a:solidFill>
                <a:schemeClr val="dk1"/>
              </a:solidFill>
              <a:latin typeface="Roboto"/>
              <a:ea typeface="Roboto"/>
              <a:cs typeface="Roboto"/>
              <a:sym typeface="Roboto"/>
            </a:endParaRPr>
          </a:p>
        </p:txBody>
      </p:sp>
      <p:sp>
        <p:nvSpPr>
          <p:cNvPr id="2470" name="Google Shape;2470;p149"/>
          <p:cNvSpPr/>
          <p:nvPr/>
        </p:nvSpPr>
        <p:spPr>
          <a:xfrm>
            <a:off x="3164100" y="1720654"/>
            <a:ext cx="2815800" cy="3126900"/>
          </a:xfrm>
          <a:prstGeom prst="rect">
            <a:avLst/>
          </a:prstGeom>
          <a:solidFill>
            <a:srgbClr val="A2C4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49"/>
          <p:cNvSpPr/>
          <p:nvPr/>
        </p:nvSpPr>
        <p:spPr>
          <a:xfrm>
            <a:off x="6047600" y="1720525"/>
            <a:ext cx="2815800" cy="3126900"/>
          </a:xfrm>
          <a:prstGeom prst="rect">
            <a:avLst/>
          </a:prstGeom>
          <a:solidFill>
            <a:srgbClr val="76A5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49"/>
          <p:cNvSpPr txBox="1"/>
          <p:nvPr/>
        </p:nvSpPr>
        <p:spPr>
          <a:xfrm>
            <a:off x="3353100" y="3494200"/>
            <a:ext cx="2457000" cy="1554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00"/>
              </a:spcBef>
              <a:spcAft>
                <a:spcPts val="0"/>
              </a:spcAft>
              <a:buClr>
                <a:schemeClr val="dk1"/>
              </a:buClr>
              <a:buSzPts val="1100"/>
              <a:buFont typeface="Arial"/>
              <a:buNone/>
            </a:pPr>
            <a:r>
              <a:rPr lang="en">
                <a:solidFill>
                  <a:schemeClr val="dk1"/>
                </a:solidFill>
                <a:latin typeface="Roboto"/>
                <a:ea typeface="Roboto"/>
                <a:cs typeface="Roboto"/>
                <a:sym typeface="Roboto"/>
              </a:rPr>
              <a:t>You were hired as a pentester to </a:t>
            </a:r>
            <a:r>
              <a:rPr lang="en" b="1">
                <a:solidFill>
                  <a:schemeClr val="dk1"/>
                </a:solidFill>
                <a:latin typeface="Roboto"/>
                <a:ea typeface="Roboto"/>
                <a:cs typeface="Roboto"/>
                <a:sym typeface="Roboto"/>
              </a:rPr>
              <a:t>identify the origin</a:t>
            </a:r>
            <a:r>
              <a:rPr lang="en">
                <a:solidFill>
                  <a:schemeClr val="dk1"/>
                </a:solidFill>
                <a:latin typeface="Roboto"/>
                <a:ea typeface="Roboto"/>
                <a:cs typeface="Roboto"/>
                <a:sym typeface="Roboto"/>
              </a:rPr>
              <a:t> of these user authentication issues.</a:t>
            </a:r>
            <a:endParaRPr sz="1300">
              <a:solidFill>
                <a:schemeClr val="dk1"/>
              </a:solidFill>
              <a:latin typeface="Roboto"/>
              <a:ea typeface="Roboto"/>
              <a:cs typeface="Roboto"/>
              <a:sym typeface="Roboto"/>
            </a:endParaRPr>
          </a:p>
          <a:p>
            <a:pPr marL="0" lvl="0" indent="0" algn="ctr" rtl="0">
              <a:lnSpc>
                <a:spcPct val="100000"/>
              </a:lnSpc>
              <a:spcBef>
                <a:spcPts val="1200"/>
              </a:spcBef>
              <a:spcAft>
                <a:spcPts val="800"/>
              </a:spcAft>
              <a:buNone/>
            </a:pPr>
            <a:endParaRPr>
              <a:solidFill>
                <a:schemeClr val="dk1"/>
              </a:solidFill>
              <a:latin typeface="Roboto"/>
              <a:ea typeface="Roboto"/>
              <a:cs typeface="Roboto"/>
              <a:sym typeface="Roboto"/>
            </a:endParaRPr>
          </a:p>
        </p:txBody>
      </p:sp>
      <p:sp>
        <p:nvSpPr>
          <p:cNvPr id="2473" name="Google Shape;2473;p149"/>
          <p:cNvSpPr txBox="1"/>
          <p:nvPr/>
        </p:nvSpPr>
        <p:spPr>
          <a:xfrm>
            <a:off x="6307925" y="3494100"/>
            <a:ext cx="2322900" cy="1353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00"/>
              </a:spcBef>
              <a:spcAft>
                <a:spcPts val="0"/>
              </a:spcAft>
              <a:buClr>
                <a:schemeClr val="dk1"/>
              </a:buClr>
              <a:buSzPts val="1100"/>
              <a:buFont typeface="Arial"/>
              <a:buNone/>
            </a:pPr>
            <a:r>
              <a:rPr lang="en">
                <a:solidFill>
                  <a:schemeClr val="dk1"/>
                </a:solidFill>
                <a:latin typeface="Roboto"/>
                <a:ea typeface="Roboto"/>
                <a:cs typeface="Roboto"/>
                <a:sym typeface="Roboto"/>
              </a:rPr>
              <a:t>You believe this may be related to </a:t>
            </a:r>
            <a:r>
              <a:rPr lang="en" b="1">
                <a:solidFill>
                  <a:schemeClr val="dk1"/>
                </a:solidFill>
                <a:latin typeface="Roboto"/>
                <a:ea typeface="Roboto"/>
                <a:cs typeface="Roboto"/>
                <a:sym typeface="Roboto"/>
              </a:rPr>
              <a:t>how cookies are handled during user authentication.</a:t>
            </a:r>
            <a:endParaRPr sz="1300" b="1">
              <a:solidFill>
                <a:schemeClr val="dk1"/>
              </a:solidFill>
              <a:latin typeface="Roboto"/>
              <a:ea typeface="Roboto"/>
              <a:cs typeface="Roboto"/>
              <a:sym typeface="Roboto"/>
            </a:endParaRPr>
          </a:p>
          <a:p>
            <a:pPr marL="0" lvl="0" indent="0" algn="l" rtl="0">
              <a:lnSpc>
                <a:spcPct val="100000"/>
              </a:lnSpc>
              <a:spcBef>
                <a:spcPts val="1200"/>
              </a:spcBef>
              <a:spcAft>
                <a:spcPts val="0"/>
              </a:spcAft>
              <a:buClr>
                <a:schemeClr val="dk1"/>
              </a:buClr>
              <a:buSzPts val="1100"/>
              <a:buFont typeface="Arial"/>
              <a:buNone/>
            </a:pPr>
            <a:endParaRPr sz="1300">
              <a:solidFill>
                <a:schemeClr val="dk1"/>
              </a:solidFill>
              <a:latin typeface="Roboto"/>
              <a:ea typeface="Roboto"/>
              <a:cs typeface="Roboto"/>
              <a:sym typeface="Roboto"/>
            </a:endParaRPr>
          </a:p>
          <a:p>
            <a:pPr marL="0" lvl="0" indent="0" algn="ctr" rtl="0">
              <a:lnSpc>
                <a:spcPct val="100000"/>
              </a:lnSpc>
              <a:spcBef>
                <a:spcPts val="1200"/>
              </a:spcBef>
              <a:spcAft>
                <a:spcPts val="800"/>
              </a:spcAft>
              <a:buNone/>
            </a:pPr>
            <a:endParaRPr>
              <a:solidFill>
                <a:schemeClr val="dk1"/>
              </a:solidFill>
              <a:latin typeface="Roboto"/>
              <a:ea typeface="Roboto"/>
              <a:cs typeface="Roboto"/>
              <a:sym typeface="Roboto"/>
            </a:endParaRPr>
          </a:p>
        </p:txBody>
      </p:sp>
      <p:pic>
        <p:nvPicPr>
          <p:cNvPr id="2474" name="Google Shape;2474;p149"/>
          <p:cNvPicPr preferRelativeResize="0"/>
          <p:nvPr/>
        </p:nvPicPr>
        <p:blipFill>
          <a:blip r:embed="rId3">
            <a:alphaModFix/>
          </a:blip>
          <a:stretch>
            <a:fillRect/>
          </a:stretch>
        </p:blipFill>
        <p:spPr>
          <a:xfrm>
            <a:off x="3209675" y="1914463"/>
            <a:ext cx="2724649" cy="1621425"/>
          </a:xfrm>
          <a:prstGeom prst="rect">
            <a:avLst/>
          </a:prstGeom>
          <a:noFill/>
          <a:ln>
            <a:noFill/>
          </a:ln>
          <a:effectLst>
            <a:outerShdw blurRad="57150" dist="19050" dir="5400000" algn="bl" rotWithShape="0">
              <a:srgbClr val="000000">
                <a:alpha val="50000"/>
              </a:srgbClr>
            </a:outerShdw>
          </a:effectLst>
        </p:spPr>
      </p:pic>
      <p:pic>
        <p:nvPicPr>
          <p:cNvPr id="2475" name="Google Shape;2475;p149"/>
          <p:cNvPicPr preferRelativeResize="0"/>
          <p:nvPr/>
        </p:nvPicPr>
        <p:blipFill rotWithShape="1">
          <a:blip r:embed="rId4">
            <a:alphaModFix/>
          </a:blip>
          <a:srcRect t="55602"/>
          <a:stretch/>
        </p:blipFill>
        <p:spPr>
          <a:xfrm>
            <a:off x="655175" y="2253950"/>
            <a:ext cx="1865450" cy="942450"/>
          </a:xfrm>
          <a:prstGeom prst="rect">
            <a:avLst/>
          </a:prstGeom>
          <a:noFill/>
          <a:ln>
            <a:noFill/>
          </a:ln>
          <a:effectLst>
            <a:outerShdw blurRad="57150" dist="19050" dir="5400000" algn="bl" rotWithShape="0">
              <a:srgbClr val="000000">
                <a:alpha val="50000"/>
              </a:srgbClr>
            </a:outerShdw>
          </a:effectLst>
        </p:spPr>
      </p:pic>
      <p:pic>
        <p:nvPicPr>
          <p:cNvPr id="2476" name="Google Shape;2476;p149"/>
          <p:cNvPicPr preferRelativeResize="0"/>
          <p:nvPr/>
        </p:nvPicPr>
        <p:blipFill>
          <a:blip r:embed="rId5">
            <a:alphaModFix/>
          </a:blip>
          <a:stretch>
            <a:fillRect/>
          </a:stretch>
        </p:blipFill>
        <p:spPr>
          <a:xfrm>
            <a:off x="6739513" y="2005588"/>
            <a:ext cx="1459725" cy="14391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480"/>
        <p:cNvGrpSpPr/>
        <p:nvPr/>
      </p:nvGrpSpPr>
      <p:grpSpPr>
        <a:xfrm>
          <a:off x="0" y="0"/>
          <a:ext cx="0" cy="0"/>
          <a:chOff x="0" y="0"/>
          <a:chExt cx="0" cy="0"/>
        </a:xfrm>
      </p:grpSpPr>
      <p:sp>
        <p:nvSpPr>
          <p:cNvPr id="2481" name="Google Shape;2481;p150"/>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Basic Authentication</a:t>
            </a:r>
            <a:endParaRPr/>
          </a:p>
        </p:txBody>
      </p:sp>
      <p:sp>
        <p:nvSpPr>
          <p:cNvPr id="2482" name="Google Shape;2482;p15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45</a:t>
            </a:fld>
            <a:endParaRPr sz="600"/>
          </a:p>
        </p:txBody>
      </p:sp>
      <p:grpSp>
        <p:nvGrpSpPr>
          <p:cNvPr id="2483" name="Google Shape;2483;p150"/>
          <p:cNvGrpSpPr/>
          <p:nvPr/>
        </p:nvGrpSpPr>
        <p:grpSpPr>
          <a:xfrm>
            <a:off x="7064725" y="400050"/>
            <a:ext cx="1714500" cy="1714500"/>
            <a:chOff x="7064725" y="400050"/>
            <a:chExt cx="1714500" cy="1714500"/>
          </a:xfrm>
        </p:grpSpPr>
        <p:sp>
          <p:nvSpPr>
            <p:cNvPr id="2484" name="Google Shape;2484;p150"/>
            <p:cNvSpPr/>
            <p:nvPr/>
          </p:nvSpPr>
          <p:spPr>
            <a:xfrm>
              <a:off x="7064725" y="400050"/>
              <a:ext cx="1714500" cy="1714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Roboto"/>
                  <a:ea typeface="Roboto"/>
                  <a:cs typeface="Roboto"/>
                  <a:sym typeface="Roboto"/>
                </a:rPr>
                <a:t>Follow </a:t>
              </a:r>
              <a:endParaRPr sz="2400">
                <a:latin typeface="Roboto"/>
                <a:ea typeface="Roboto"/>
                <a:cs typeface="Roboto"/>
                <a:sym typeface="Roboto"/>
              </a:endParaRPr>
            </a:p>
            <a:p>
              <a:pPr marL="0" lvl="0" indent="0" algn="ctr" rtl="0">
                <a:spcBef>
                  <a:spcPts val="0"/>
                </a:spcBef>
                <a:spcAft>
                  <a:spcPts val="0"/>
                </a:spcAft>
                <a:buNone/>
              </a:pPr>
              <a:r>
                <a:rPr lang="en" sz="2400">
                  <a:latin typeface="Roboto"/>
                  <a:ea typeface="Roboto"/>
                  <a:cs typeface="Roboto"/>
                  <a:sym typeface="Roboto"/>
                </a:rPr>
                <a:t>Along</a:t>
              </a:r>
              <a:endParaRPr sz="2400">
                <a:latin typeface="Roboto"/>
                <a:ea typeface="Roboto"/>
                <a:cs typeface="Roboto"/>
                <a:sym typeface="Roboto"/>
              </a:endParaRPr>
            </a:p>
          </p:txBody>
        </p:sp>
        <p:sp>
          <p:nvSpPr>
            <p:cNvPr id="2485" name="Google Shape;2485;p150"/>
            <p:cNvSpPr/>
            <p:nvPr/>
          </p:nvSpPr>
          <p:spPr>
            <a:xfrm>
              <a:off x="7140925" y="476250"/>
              <a:ext cx="1562100" cy="1562100"/>
            </a:xfrm>
            <a:prstGeom prst="ellipse">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489"/>
        <p:cNvGrpSpPr/>
        <p:nvPr/>
      </p:nvGrpSpPr>
      <p:grpSpPr>
        <a:xfrm>
          <a:off x="0" y="0"/>
          <a:ext cx="0" cy="0"/>
          <a:chOff x="0" y="0"/>
          <a:chExt cx="0" cy="0"/>
        </a:xfrm>
      </p:grpSpPr>
      <p:sp>
        <p:nvSpPr>
          <p:cNvPr id="2490" name="Google Shape;2490;p151"/>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Until End of Class (</a:t>
            </a:r>
            <a:r>
              <a:rPr lang="en" i="1"/>
              <a:t>submit with the Unit 15 homework</a:t>
            </a:r>
            <a:r>
              <a:rPr lang="en"/>
              <a:t>) </a:t>
            </a:r>
            <a:endParaRPr/>
          </a:p>
        </p:txBody>
      </p:sp>
      <p:sp>
        <p:nvSpPr>
          <p:cNvPr id="2491" name="Google Shape;2491;p151"/>
          <p:cNvSpPr txBox="1">
            <a:spLocks noGrp="1"/>
          </p:cNvSpPr>
          <p:nvPr>
            <p:ph type="title" idx="2"/>
          </p:nvPr>
        </p:nvSpPr>
        <p:spPr>
          <a:xfrm>
            <a:off x="273900" y="1042875"/>
            <a:ext cx="8796600" cy="2764200"/>
          </a:xfrm>
          <a:prstGeom prst="rect">
            <a:avLst/>
          </a:prstGeom>
        </p:spPr>
        <p:txBody>
          <a:bodyPr spcFirstLastPara="1" wrap="square" lIns="2560300" tIns="0" rIns="457200" bIns="457200" anchor="t" anchorCtr="0">
            <a:noAutofit/>
          </a:bodyPr>
          <a:lstStyle/>
          <a:p>
            <a:pPr marL="0" lvl="0" indent="0" algn="l" rtl="0">
              <a:lnSpc>
                <a:spcPct val="115000"/>
              </a:lnSpc>
              <a:spcBef>
                <a:spcPts val="0"/>
              </a:spcBef>
              <a:spcAft>
                <a:spcPts val="0"/>
              </a:spcAft>
              <a:buNone/>
            </a:pPr>
            <a:r>
              <a:rPr lang="en">
                <a:latin typeface="Roboto Medium"/>
                <a:ea typeface="Roboto Medium"/>
                <a:cs typeface="Roboto Medium"/>
                <a:sym typeface="Roboto Medium"/>
              </a:rPr>
              <a:t>Activity:</a:t>
            </a:r>
            <a:r>
              <a:rPr lang="en">
                <a:latin typeface="Roboto Light"/>
                <a:ea typeface="Roboto Light"/>
                <a:cs typeface="Roboto Light"/>
                <a:sym typeface="Roboto Light"/>
              </a:rPr>
              <a:t> The Challenge </a:t>
            </a:r>
            <a:endParaRPr>
              <a:latin typeface="Roboto Light"/>
              <a:ea typeface="Roboto Light"/>
              <a:cs typeface="Roboto Light"/>
              <a:sym typeface="Roboto Light"/>
            </a:endParaRPr>
          </a:p>
          <a:p>
            <a:pPr marL="0" lvl="0" indent="0" algn="l" rtl="0">
              <a:lnSpc>
                <a:spcPct val="115000"/>
              </a:lnSpc>
              <a:spcBef>
                <a:spcPts val="800"/>
              </a:spcBef>
              <a:spcAft>
                <a:spcPts val="0"/>
              </a:spcAft>
              <a:buNone/>
            </a:pPr>
            <a:r>
              <a:rPr lang="en" sz="1700">
                <a:latin typeface="Roboto Light"/>
                <a:ea typeface="Roboto Light"/>
                <a:cs typeface="Roboto Light"/>
                <a:sym typeface="Roboto Light"/>
              </a:rPr>
              <a:t>In this activity, you will play the role of a pentester hired by a bank to test the security of the bank’s authentication scheme, sensitive financial data, and website interface.</a:t>
            </a:r>
            <a:endParaRPr sz="1700">
              <a:latin typeface="Roboto Light"/>
              <a:ea typeface="Roboto Light"/>
              <a:cs typeface="Roboto Light"/>
              <a:sym typeface="Roboto Light"/>
            </a:endParaRPr>
          </a:p>
          <a:p>
            <a:pPr marL="0" lvl="0" indent="0" algn="l" rtl="0">
              <a:lnSpc>
                <a:spcPct val="115000"/>
              </a:lnSpc>
              <a:spcBef>
                <a:spcPts val="800"/>
              </a:spcBef>
              <a:spcAft>
                <a:spcPts val="0"/>
              </a:spcAft>
              <a:buNone/>
            </a:pPr>
            <a:r>
              <a:rPr lang="en" sz="1700">
                <a:latin typeface="Roboto Light"/>
                <a:ea typeface="Roboto Light"/>
                <a:cs typeface="Roboto Light"/>
                <a:sym typeface="Roboto Light"/>
              </a:rPr>
              <a:t>This activity is part of this week’s homework and requires the use of tools and knowledge covered throughout the week. </a:t>
            </a:r>
            <a:endParaRPr sz="1700">
              <a:latin typeface="Roboto Light"/>
              <a:ea typeface="Roboto Light"/>
              <a:cs typeface="Roboto Light"/>
              <a:sym typeface="Roboto Light"/>
            </a:endParaRPr>
          </a:p>
          <a:p>
            <a:pPr marL="0" lvl="0" indent="0" algn="l" rtl="0">
              <a:lnSpc>
                <a:spcPct val="115000"/>
              </a:lnSpc>
              <a:spcBef>
                <a:spcPts val="800"/>
              </a:spcBef>
              <a:spcAft>
                <a:spcPts val="800"/>
              </a:spcAft>
              <a:buNone/>
            </a:pPr>
            <a:endParaRPr sz="1800">
              <a:latin typeface="Roboto Light"/>
              <a:ea typeface="Roboto Light"/>
              <a:cs typeface="Roboto Light"/>
              <a:sym typeface="Roboto Light"/>
            </a:endParaRPr>
          </a:p>
        </p:txBody>
      </p:sp>
      <p:sp>
        <p:nvSpPr>
          <p:cNvPr id="2492" name="Google Shape;2492;p15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46</a:t>
            </a:fld>
            <a:endParaRPr sz="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79"/>
        <p:cNvGrpSpPr/>
        <p:nvPr/>
      </p:nvGrpSpPr>
      <p:grpSpPr>
        <a:xfrm>
          <a:off x="0" y="0"/>
          <a:ext cx="0" cy="0"/>
          <a:chOff x="0" y="0"/>
          <a:chExt cx="0" cy="0"/>
        </a:xfrm>
      </p:grpSpPr>
      <p:sp>
        <p:nvSpPr>
          <p:cNvPr id="2080" name="Google Shape;2080;p110"/>
          <p:cNvSpPr txBox="1">
            <a:spLocks noGrp="1"/>
          </p:cNvSpPr>
          <p:nvPr>
            <p:ph type="title"/>
          </p:nvPr>
        </p:nvSpPr>
        <p:spPr>
          <a:xfrm>
            <a:off x="734300" y="1879400"/>
            <a:ext cx="7406100" cy="2107200"/>
          </a:xfrm>
          <a:prstGeom prst="rect">
            <a:avLst/>
          </a:prstGeom>
        </p:spPr>
        <p:txBody>
          <a:bodyPr spcFirstLastPara="1" wrap="square" lIns="91425" tIns="91425" rIns="91425" bIns="91425" anchor="t" anchorCtr="0">
            <a:noAutofit/>
          </a:bodyPr>
          <a:lstStyle/>
          <a:p>
            <a:pPr marL="457200" lvl="0" indent="-368300" algn="ctr" rtl="0">
              <a:spcBef>
                <a:spcPts val="0"/>
              </a:spcBef>
              <a:spcAft>
                <a:spcPts val="0"/>
              </a:spcAft>
              <a:buSzPts val="2200"/>
              <a:buAutoNum type="arabicPeriod"/>
            </a:pPr>
            <a:r>
              <a:rPr lang="en" sz="2200"/>
              <a:t>Restrictions on what authenticated users are allowed to do are often not properly enforced. Attackers </a:t>
            </a:r>
            <a:br>
              <a:rPr lang="en" sz="2200"/>
            </a:br>
            <a:r>
              <a:rPr lang="en" sz="2200"/>
              <a:t>can exploit these flaws to access unauthorized functionality and/or data, such as access other </a:t>
            </a:r>
            <a:br>
              <a:rPr lang="en" sz="2200"/>
            </a:br>
            <a:r>
              <a:rPr lang="en" sz="2200"/>
              <a:t>users’ accounts, view sensitive files, modify </a:t>
            </a:r>
            <a:br>
              <a:rPr lang="en" sz="2200"/>
            </a:br>
            <a:r>
              <a:rPr lang="en" sz="2200"/>
              <a:t>other users’ data, change access rights, etc.</a:t>
            </a:r>
            <a:endParaRPr sz="2200"/>
          </a:p>
          <a:p>
            <a:pPr marL="457200" lvl="0" indent="-342900" algn="ctr" rtl="0">
              <a:spcBef>
                <a:spcPts val="800"/>
              </a:spcBef>
              <a:spcAft>
                <a:spcPts val="800"/>
              </a:spcAft>
              <a:buSzPts val="1800"/>
              <a:buFont typeface="Roboto Light"/>
              <a:buAutoNum type="arabicPeriod"/>
            </a:pPr>
            <a:r>
              <a:rPr lang="en" sz="1800" i="1">
                <a:latin typeface="Roboto Light"/>
                <a:ea typeface="Roboto Light"/>
                <a:cs typeface="Roboto Light"/>
                <a:sym typeface="Roboto Light"/>
              </a:rPr>
              <a:t>—OWASP Top 10</a:t>
            </a:r>
            <a:endParaRPr sz="1800" i="1">
              <a:latin typeface="Roboto Light"/>
              <a:ea typeface="Roboto Light"/>
              <a:cs typeface="Roboto Light"/>
              <a:sym typeface="Roboto Light"/>
            </a:endParaRPr>
          </a:p>
        </p:txBody>
      </p:sp>
      <p:sp>
        <p:nvSpPr>
          <p:cNvPr id="2081" name="Google Shape;2081;p11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082" name="Google Shape;2082;p110"/>
          <p:cNvPicPr preferRelativeResize="0"/>
          <p:nvPr/>
        </p:nvPicPr>
        <p:blipFill>
          <a:blip r:embed="rId3">
            <a:alphaModFix/>
          </a:blip>
          <a:stretch>
            <a:fillRect/>
          </a:stretch>
        </p:blipFill>
        <p:spPr>
          <a:xfrm>
            <a:off x="3880397" y="669075"/>
            <a:ext cx="1383225" cy="1210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86"/>
        <p:cNvGrpSpPr/>
        <p:nvPr/>
      </p:nvGrpSpPr>
      <p:grpSpPr>
        <a:xfrm>
          <a:off x="0" y="0"/>
          <a:ext cx="0" cy="0"/>
          <a:chOff x="0" y="0"/>
          <a:chExt cx="0" cy="0"/>
        </a:xfrm>
      </p:grpSpPr>
      <p:sp>
        <p:nvSpPr>
          <p:cNvPr id="2087" name="Google Shape;2087;p11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Validation Bypass</a:t>
            </a:r>
            <a:endParaRPr/>
          </a:p>
        </p:txBody>
      </p:sp>
      <p:sp>
        <p:nvSpPr>
          <p:cNvPr id="2088" name="Google Shape;2088;p11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3"/>
              </a:rPr>
              <a:t>resources.infosecinstitute.com</a:t>
            </a:r>
            <a:endParaRPr/>
          </a:p>
        </p:txBody>
      </p:sp>
      <p:sp>
        <p:nvSpPr>
          <p:cNvPr id="2089" name="Google Shape;2089;p11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Security code analysis tools and vulnerability scanning tools can detect a lack of access controls. </a:t>
            </a:r>
            <a:endParaRPr/>
          </a:p>
        </p:txBody>
      </p:sp>
      <p:pic>
        <p:nvPicPr>
          <p:cNvPr id="2090" name="Google Shape;2090;p111"/>
          <p:cNvPicPr preferRelativeResize="0"/>
          <p:nvPr/>
        </p:nvPicPr>
        <p:blipFill>
          <a:blip r:embed="rId4">
            <a:alphaModFix/>
          </a:blip>
          <a:stretch>
            <a:fillRect/>
          </a:stretch>
        </p:blipFill>
        <p:spPr>
          <a:xfrm>
            <a:off x="505525" y="1392775"/>
            <a:ext cx="7754774" cy="3398900"/>
          </a:xfrm>
          <a:prstGeom prst="rect">
            <a:avLst/>
          </a:prstGeom>
          <a:noFill/>
          <a:ln w="9525" cap="flat" cmpd="sng">
            <a:solidFill>
              <a:srgbClr val="666666"/>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94"/>
        <p:cNvGrpSpPr/>
        <p:nvPr/>
      </p:nvGrpSpPr>
      <p:grpSpPr>
        <a:xfrm>
          <a:off x="0" y="0"/>
          <a:ext cx="0" cy="0"/>
          <a:chOff x="0" y="0"/>
          <a:chExt cx="0" cy="0"/>
        </a:xfrm>
      </p:grpSpPr>
      <p:sp>
        <p:nvSpPr>
          <p:cNvPr id="2095" name="Google Shape;2095;p11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Validation Bypass</a:t>
            </a:r>
            <a:endParaRPr>
              <a:solidFill>
                <a:schemeClr val="dk1"/>
              </a:solidFill>
            </a:endParaRPr>
          </a:p>
          <a:p>
            <a:pPr marL="0" lvl="0" indent="0" algn="l" rtl="0">
              <a:spcBef>
                <a:spcPts val="0"/>
              </a:spcBef>
              <a:spcAft>
                <a:spcPts val="0"/>
              </a:spcAft>
              <a:buNone/>
            </a:pPr>
            <a:endParaRPr/>
          </a:p>
        </p:txBody>
      </p:sp>
      <p:sp>
        <p:nvSpPr>
          <p:cNvPr id="2096" name="Google Shape;2096;p11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Weak access control mechanisms result from a lack of automated detection and a lack of proper testing by application developers.</a:t>
            </a:r>
            <a:endParaRPr/>
          </a:p>
        </p:txBody>
      </p:sp>
      <p:sp>
        <p:nvSpPr>
          <p:cNvPr id="2097" name="Google Shape;2097;p11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3"/>
              </a:rPr>
              <a:t>scmagazine.com</a:t>
            </a:r>
            <a:endParaRPr/>
          </a:p>
        </p:txBody>
      </p:sp>
      <p:pic>
        <p:nvPicPr>
          <p:cNvPr id="2098" name="Google Shape;2098;p112"/>
          <p:cNvPicPr preferRelativeResize="0"/>
          <p:nvPr/>
        </p:nvPicPr>
        <p:blipFill>
          <a:blip r:embed="rId4">
            <a:alphaModFix/>
          </a:blip>
          <a:stretch>
            <a:fillRect/>
          </a:stretch>
        </p:blipFill>
        <p:spPr>
          <a:xfrm>
            <a:off x="952875" y="1586200"/>
            <a:ext cx="6331300" cy="3196150"/>
          </a:xfrm>
          <a:prstGeom prst="rect">
            <a:avLst/>
          </a:prstGeom>
          <a:noFill/>
          <a:ln>
            <a:noFill/>
          </a:ln>
        </p:spPr>
      </p:pic>
      <p:sp>
        <p:nvSpPr>
          <p:cNvPr id="2099" name="Google Shape;2099;p112"/>
          <p:cNvSpPr/>
          <p:nvPr/>
        </p:nvSpPr>
        <p:spPr>
          <a:xfrm>
            <a:off x="487950" y="1503225"/>
            <a:ext cx="8313900" cy="3279000"/>
          </a:xfrm>
          <a:prstGeom prst="rect">
            <a:avLst/>
          </a:prstGeom>
          <a:solidFill>
            <a:srgbClr val="FFFFFF"/>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228600" tIns="91425" rIns="182875" bIns="91425" anchor="t" anchorCtr="0">
            <a:noAutofit/>
          </a:bodyPr>
          <a:lstStyle/>
          <a:p>
            <a:pPr marL="0" lvl="0" indent="0" algn="l" rtl="0">
              <a:spcBef>
                <a:spcPts val="0"/>
              </a:spcBef>
              <a:spcAft>
                <a:spcPts val="0"/>
              </a:spcAft>
              <a:buClr>
                <a:schemeClr val="dk1"/>
              </a:buClr>
              <a:buSzPts val="1100"/>
              <a:buFont typeface="Arial"/>
              <a:buNone/>
            </a:pPr>
            <a:r>
              <a:rPr lang="en" sz="3000" b="1">
                <a:latin typeface="Roboto"/>
                <a:ea typeface="Roboto"/>
                <a:cs typeface="Roboto"/>
                <a:sym typeface="Roboto"/>
              </a:rPr>
              <a:t>Adobe leaves Creative Cloud database open, 7.5 million users exposed</a:t>
            </a:r>
            <a:endParaRPr sz="3000" b="1">
              <a:latin typeface="Roboto"/>
              <a:ea typeface="Roboto"/>
              <a:cs typeface="Roboto"/>
              <a:sym typeface="Roboto"/>
            </a:endParaRPr>
          </a:p>
          <a:p>
            <a:pPr marL="0" lvl="0" indent="0" algn="l" rtl="0">
              <a:spcBef>
                <a:spcPts val="800"/>
              </a:spcBef>
              <a:spcAft>
                <a:spcPts val="0"/>
              </a:spcAft>
              <a:buClr>
                <a:schemeClr val="dk1"/>
              </a:buClr>
              <a:buSzPts val="1100"/>
              <a:buFont typeface="Arial"/>
              <a:buNone/>
            </a:pPr>
            <a:r>
              <a:rPr lang="en">
                <a:latin typeface="Roboto"/>
                <a:ea typeface="Roboto"/>
                <a:cs typeface="Roboto"/>
                <a:sym typeface="Roboto"/>
              </a:rPr>
              <a:t>Doug Olenick</a:t>
            </a:r>
            <a:endParaRPr>
              <a:latin typeface="Roboto"/>
              <a:ea typeface="Roboto"/>
              <a:cs typeface="Roboto"/>
              <a:sym typeface="Roboto"/>
            </a:endParaRPr>
          </a:p>
          <a:p>
            <a:pPr marL="0" lvl="0" indent="0" algn="l" rtl="0">
              <a:spcBef>
                <a:spcPts val="800"/>
              </a:spcBef>
              <a:spcAft>
                <a:spcPts val="0"/>
              </a:spcAft>
              <a:buClr>
                <a:schemeClr val="dk1"/>
              </a:buClr>
              <a:buSzPts val="1100"/>
              <a:buFont typeface="Arial"/>
              <a:buNone/>
            </a:pPr>
            <a:endParaRPr>
              <a:latin typeface="Roboto"/>
              <a:ea typeface="Roboto"/>
              <a:cs typeface="Roboto"/>
              <a:sym typeface="Roboto"/>
            </a:endParaRPr>
          </a:p>
          <a:p>
            <a:pPr marL="0" lvl="0" indent="0" algn="l" rtl="0">
              <a:spcBef>
                <a:spcPts val="800"/>
              </a:spcBef>
              <a:spcAft>
                <a:spcPts val="0"/>
              </a:spcAft>
              <a:buClr>
                <a:schemeClr val="dk1"/>
              </a:buClr>
              <a:buSzPts val="1100"/>
              <a:buFont typeface="Arial"/>
              <a:buNone/>
            </a:pPr>
            <a:r>
              <a:rPr lang="en" sz="1600">
                <a:solidFill>
                  <a:srgbClr val="0000FF"/>
                </a:solidFill>
                <a:latin typeface="Roboto"/>
                <a:ea typeface="Roboto"/>
                <a:cs typeface="Roboto"/>
                <a:sym typeface="Roboto"/>
              </a:rPr>
              <a:t>An unsecured Elasticsearch database left exposed the account information of about 7.5 million Adobe Creative Cloud users.</a:t>
            </a:r>
            <a:endParaRPr sz="1600">
              <a:solidFill>
                <a:srgbClr val="0000FF"/>
              </a:solidFill>
              <a:latin typeface="Roboto"/>
              <a:ea typeface="Roboto"/>
              <a:cs typeface="Roboto"/>
              <a:sym typeface="Roboto"/>
            </a:endParaRPr>
          </a:p>
          <a:p>
            <a:pPr marL="0" lvl="0" indent="0" algn="l" rtl="0">
              <a:spcBef>
                <a:spcPts val="800"/>
              </a:spcBef>
              <a:spcAft>
                <a:spcPts val="800"/>
              </a:spcAft>
              <a:buClr>
                <a:schemeClr val="dk1"/>
              </a:buClr>
              <a:buSzPts val="1100"/>
              <a:buFont typeface="Arial"/>
              <a:buNone/>
            </a:pPr>
            <a:r>
              <a:rPr lang="en" sz="1600">
                <a:solidFill>
                  <a:srgbClr val="0000FF"/>
                </a:solidFill>
                <a:latin typeface="Roboto"/>
                <a:ea typeface="Roboto"/>
                <a:cs typeface="Roboto"/>
                <a:sym typeface="Roboto"/>
              </a:rPr>
              <a:t>Comparitech, in association with security researcher Bob Diachenko, found the Adobe database, which could be accessed without a password or any login credentials. The company was notified on October 19 and the database was locked down that day.</a:t>
            </a:r>
            <a:endParaRPr sz="1600">
              <a:solidFill>
                <a:srgbClr val="0000FF"/>
              </a:solidFill>
              <a:latin typeface="Roboto"/>
              <a:ea typeface="Roboto"/>
              <a:cs typeface="Roboto"/>
              <a:sym typeface="Roboto"/>
            </a:endParaRPr>
          </a:p>
        </p:txBody>
      </p:sp>
      <p:sp>
        <p:nvSpPr>
          <p:cNvPr id="2100" name="Google Shape;2100;p112"/>
          <p:cNvSpPr/>
          <p:nvPr/>
        </p:nvSpPr>
        <p:spPr>
          <a:xfrm>
            <a:off x="742550" y="2876550"/>
            <a:ext cx="1800600" cy="3048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solidFill>
                  <a:srgbClr val="F3F3F3"/>
                </a:solidFill>
                <a:latin typeface="Roboto"/>
                <a:ea typeface="Roboto"/>
                <a:cs typeface="Roboto"/>
                <a:sym typeface="Roboto"/>
              </a:rPr>
              <a:t>         Follow @DougOlenick</a:t>
            </a:r>
            <a:endParaRPr sz="1000" b="1">
              <a:solidFill>
                <a:srgbClr val="F3F3F3"/>
              </a:solidFill>
              <a:latin typeface="Roboto"/>
              <a:ea typeface="Roboto"/>
              <a:cs typeface="Roboto"/>
              <a:sym typeface="Roboto"/>
            </a:endParaRPr>
          </a:p>
        </p:txBody>
      </p:sp>
      <p:pic>
        <p:nvPicPr>
          <p:cNvPr id="2101" name="Google Shape;2101;p112"/>
          <p:cNvPicPr preferRelativeResize="0"/>
          <p:nvPr/>
        </p:nvPicPr>
        <p:blipFill>
          <a:blip r:embed="rId5">
            <a:alphaModFix/>
          </a:blip>
          <a:stretch>
            <a:fillRect/>
          </a:stretch>
        </p:blipFill>
        <p:spPr>
          <a:xfrm>
            <a:off x="860050" y="2917800"/>
            <a:ext cx="266443" cy="222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05"/>
        <p:cNvGrpSpPr/>
        <p:nvPr/>
      </p:nvGrpSpPr>
      <p:grpSpPr>
        <a:xfrm>
          <a:off x="0" y="0"/>
          <a:ext cx="0" cy="0"/>
          <a:chOff x="0" y="0"/>
          <a:chExt cx="0" cy="0"/>
        </a:xfrm>
      </p:grpSpPr>
      <p:sp>
        <p:nvSpPr>
          <p:cNvPr id="2106" name="Google Shape;2106;p11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Validation Bypass</a:t>
            </a:r>
            <a:endParaRPr/>
          </a:p>
        </p:txBody>
      </p:sp>
      <p:sp>
        <p:nvSpPr>
          <p:cNvPr id="2107" name="Google Shape;2107;p11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Manual testing can also detect missing or ineffective access controls such as proper HTTP GET and PUT methods.</a:t>
            </a:r>
            <a:endParaRPr/>
          </a:p>
        </p:txBody>
      </p:sp>
      <p:sp>
        <p:nvSpPr>
          <p:cNvPr id="2108" name="Google Shape;2108;p11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2109" name="Google Shape;2109;p113"/>
          <p:cNvGraphicFramePr/>
          <p:nvPr/>
        </p:nvGraphicFramePr>
        <p:xfrm>
          <a:off x="418238" y="1472800"/>
          <a:ext cx="8307525" cy="3191650"/>
        </p:xfrm>
        <a:graphic>
          <a:graphicData uri="http://schemas.openxmlformats.org/drawingml/2006/table">
            <a:tbl>
              <a:tblPr>
                <a:noFill/>
                <a:tableStyleId>{94F400B2-7552-49EF-99A1-32310935A0A1}</a:tableStyleId>
              </a:tblPr>
              <a:tblGrid>
                <a:gridCol w="1639525">
                  <a:extLst>
                    <a:ext uri="{9D8B030D-6E8A-4147-A177-3AD203B41FA5}">
                      <a16:colId xmlns:a16="http://schemas.microsoft.com/office/drawing/2014/main" val="20000"/>
                    </a:ext>
                  </a:extLst>
                </a:gridCol>
                <a:gridCol w="6668000">
                  <a:extLst>
                    <a:ext uri="{9D8B030D-6E8A-4147-A177-3AD203B41FA5}">
                      <a16:colId xmlns:a16="http://schemas.microsoft.com/office/drawing/2014/main" val="20001"/>
                    </a:ext>
                  </a:extLst>
                </a:gridCol>
              </a:tblGrid>
              <a:tr h="455950">
                <a:tc>
                  <a:txBody>
                    <a:bodyPr/>
                    <a:lstStyle/>
                    <a:p>
                      <a:pPr marL="0" lvl="0" indent="0" algn="r" rtl="0">
                        <a:spcBef>
                          <a:spcPts val="0"/>
                        </a:spcBef>
                        <a:spcAft>
                          <a:spcPts val="0"/>
                        </a:spcAft>
                        <a:buNone/>
                      </a:pPr>
                      <a:r>
                        <a:rPr lang="en" sz="1600" b="1">
                          <a:solidFill>
                            <a:srgbClr val="FFFFFF"/>
                          </a:solidFill>
                          <a:latin typeface="Roboto"/>
                          <a:ea typeface="Roboto"/>
                          <a:cs typeface="Roboto"/>
                          <a:sym typeface="Roboto"/>
                        </a:rPr>
                        <a:t>HTTP Method</a:t>
                      </a:r>
                      <a:endParaRPr sz="1600" b="1">
                        <a:solidFill>
                          <a:srgbClr val="FFFFFF"/>
                        </a:solidFill>
                        <a:latin typeface="Roboto"/>
                        <a:ea typeface="Roboto"/>
                        <a:cs typeface="Roboto"/>
                        <a:sym typeface="Roboto"/>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600" b="1">
                          <a:solidFill>
                            <a:srgbClr val="FFFFFF"/>
                          </a:solidFill>
                          <a:latin typeface="Roboto"/>
                          <a:ea typeface="Roboto"/>
                          <a:cs typeface="Roboto"/>
                          <a:sym typeface="Roboto"/>
                        </a:rPr>
                        <a:t>Description</a:t>
                      </a:r>
                      <a:endParaRPr sz="1600" b="1">
                        <a:solidFill>
                          <a:srgbClr val="FFFFFF"/>
                        </a:solidFill>
                        <a:latin typeface="Roboto"/>
                        <a:ea typeface="Roboto"/>
                        <a:cs typeface="Roboto"/>
                        <a:sym typeface="Roboto"/>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000000"/>
                    </a:solidFill>
                  </a:tcPr>
                </a:tc>
                <a:extLst>
                  <a:ext uri="{0D108BD9-81ED-4DB2-BD59-A6C34878D82A}">
                    <a16:rowId xmlns:a16="http://schemas.microsoft.com/office/drawing/2014/main" val="10000"/>
                  </a:ext>
                </a:extLst>
              </a:tr>
              <a:tr h="455950">
                <a:tc>
                  <a:txBody>
                    <a:bodyPr/>
                    <a:lstStyle/>
                    <a:p>
                      <a:pPr marL="0" lvl="0" indent="0" algn="r" rtl="0">
                        <a:spcBef>
                          <a:spcPts val="0"/>
                        </a:spcBef>
                        <a:spcAft>
                          <a:spcPts val="0"/>
                        </a:spcAft>
                        <a:buNone/>
                      </a:pPr>
                      <a:r>
                        <a:rPr lang="en" sz="1600" b="1">
                          <a:latin typeface="Roboto"/>
                          <a:ea typeface="Roboto"/>
                          <a:cs typeface="Roboto"/>
                          <a:sym typeface="Roboto"/>
                        </a:rPr>
                        <a:t>GET</a:t>
                      </a:r>
                      <a:endParaRPr sz="1600" b="1">
                        <a:latin typeface="Roboto"/>
                        <a:ea typeface="Roboto"/>
                        <a:cs typeface="Roboto"/>
                        <a:sym typeface="Roboto"/>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r>
                        <a:rPr lang="en" sz="1600">
                          <a:latin typeface="Roboto"/>
                          <a:ea typeface="Roboto"/>
                          <a:cs typeface="Roboto"/>
                          <a:sym typeface="Roboto"/>
                        </a:rPr>
                        <a:t>Requests data </a:t>
                      </a:r>
                      <a:r>
                        <a:rPr lang="en" sz="1600" i="1">
                          <a:latin typeface="Roboto"/>
                          <a:ea typeface="Roboto"/>
                          <a:cs typeface="Roboto"/>
                          <a:sym typeface="Roboto"/>
                        </a:rPr>
                        <a:t>from </a:t>
                      </a:r>
                      <a:r>
                        <a:rPr lang="en" sz="1600">
                          <a:latin typeface="Roboto"/>
                          <a:ea typeface="Roboto"/>
                          <a:cs typeface="Roboto"/>
                          <a:sym typeface="Roboto"/>
                        </a:rPr>
                        <a:t>a server. </a:t>
                      </a:r>
                      <a:endParaRPr sz="1600">
                        <a:latin typeface="Roboto"/>
                        <a:ea typeface="Roboto"/>
                        <a:cs typeface="Roboto"/>
                        <a:sym typeface="Roboto"/>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chemeClr val="accent6"/>
                    </a:solidFill>
                  </a:tcPr>
                </a:tc>
                <a:extLst>
                  <a:ext uri="{0D108BD9-81ED-4DB2-BD59-A6C34878D82A}">
                    <a16:rowId xmlns:a16="http://schemas.microsoft.com/office/drawing/2014/main" val="10001"/>
                  </a:ext>
                </a:extLst>
              </a:tr>
              <a:tr h="455950">
                <a:tc>
                  <a:txBody>
                    <a:bodyPr/>
                    <a:lstStyle/>
                    <a:p>
                      <a:pPr marL="0" lvl="0" indent="0" algn="r" rtl="0">
                        <a:spcBef>
                          <a:spcPts val="0"/>
                        </a:spcBef>
                        <a:spcAft>
                          <a:spcPts val="0"/>
                        </a:spcAft>
                        <a:buNone/>
                      </a:pPr>
                      <a:r>
                        <a:rPr lang="en" sz="1600" b="1">
                          <a:latin typeface="Roboto"/>
                          <a:ea typeface="Roboto"/>
                          <a:cs typeface="Roboto"/>
                          <a:sym typeface="Roboto"/>
                        </a:rPr>
                        <a:t>POST</a:t>
                      </a:r>
                      <a:endParaRPr sz="1600" b="1">
                        <a:latin typeface="Roboto"/>
                        <a:ea typeface="Roboto"/>
                        <a:cs typeface="Roboto"/>
                        <a:sym typeface="Roboto"/>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9CDCFE">
                        <a:alpha val="53070"/>
                      </a:srgbClr>
                    </a:solidFill>
                  </a:tcPr>
                </a:tc>
                <a:tc>
                  <a:txBody>
                    <a:bodyPr/>
                    <a:lstStyle/>
                    <a:p>
                      <a:pPr marL="0" lvl="0" indent="0" algn="l" rtl="0">
                        <a:spcBef>
                          <a:spcPts val="0"/>
                        </a:spcBef>
                        <a:spcAft>
                          <a:spcPts val="0"/>
                        </a:spcAft>
                        <a:buNone/>
                      </a:pPr>
                      <a:r>
                        <a:rPr lang="en" sz="1600">
                          <a:latin typeface="Roboto"/>
                          <a:ea typeface="Roboto"/>
                          <a:cs typeface="Roboto"/>
                          <a:sym typeface="Roboto"/>
                        </a:rPr>
                        <a:t>Sends data </a:t>
                      </a:r>
                      <a:r>
                        <a:rPr lang="en" sz="1600" i="1">
                          <a:latin typeface="Roboto"/>
                          <a:ea typeface="Roboto"/>
                          <a:cs typeface="Roboto"/>
                          <a:sym typeface="Roboto"/>
                        </a:rPr>
                        <a:t>to </a:t>
                      </a:r>
                      <a:r>
                        <a:rPr lang="en" sz="1600">
                          <a:latin typeface="Roboto"/>
                          <a:ea typeface="Roboto"/>
                          <a:cs typeface="Roboto"/>
                          <a:sym typeface="Roboto"/>
                        </a:rPr>
                        <a:t>a source, often changing or updating a server. </a:t>
                      </a:r>
                      <a:endParaRPr sz="1600">
                        <a:latin typeface="Roboto"/>
                        <a:ea typeface="Roboto"/>
                        <a:cs typeface="Roboto"/>
                        <a:sym typeface="Roboto"/>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455950">
                <a:tc>
                  <a:txBody>
                    <a:bodyPr/>
                    <a:lstStyle/>
                    <a:p>
                      <a:pPr marL="0" lvl="0" indent="0" algn="r" rtl="0">
                        <a:spcBef>
                          <a:spcPts val="0"/>
                        </a:spcBef>
                        <a:spcAft>
                          <a:spcPts val="0"/>
                        </a:spcAft>
                        <a:buNone/>
                      </a:pPr>
                      <a:r>
                        <a:rPr lang="en" sz="1600" b="1">
                          <a:latin typeface="Roboto"/>
                          <a:ea typeface="Roboto"/>
                          <a:cs typeface="Roboto"/>
                          <a:sym typeface="Roboto"/>
                        </a:rPr>
                        <a:t>PUT</a:t>
                      </a:r>
                      <a:endParaRPr sz="1600" b="1">
                        <a:latin typeface="Roboto"/>
                        <a:ea typeface="Roboto"/>
                        <a:cs typeface="Roboto"/>
                        <a:sym typeface="Roboto"/>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r>
                        <a:rPr lang="en" sz="1600">
                          <a:latin typeface="Roboto"/>
                          <a:ea typeface="Roboto"/>
                          <a:cs typeface="Roboto"/>
                          <a:sym typeface="Roboto"/>
                        </a:rPr>
                        <a:t>Replaces current data with the new value. </a:t>
                      </a:r>
                      <a:endParaRPr sz="1600">
                        <a:latin typeface="Roboto"/>
                        <a:ea typeface="Roboto"/>
                        <a:cs typeface="Roboto"/>
                        <a:sym typeface="Roboto"/>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chemeClr val="accent6"/>
                    </a:solidFill>
                  </a:tcPr>
                </a:tc>
                <a:extLst>
                  <a:ext uri="{0D108BD9-81ED-4DB2-BD59-A6C34878D82A}">
                    <a16:rowId xmlns:a16="http://schemas.microsoft.com/office/drawing/2014/main" val="10003"/>
                  </a:ext>
                </a:extLst>
              </a:tr>
              <a:tr h="455950">
                <a:tc>
                  <a:txBody>
                    <a:bodyPr/>
                    <a:lstStyle/>
                    <a:p>
                      <a:pPr marL="0" lvl="0" indent="0" algn="r" rtl="0">
                        <a:spcBef>
                          <a:spcPts val="0"/>
                        </a:spcBef>
                        <a:spcAft>
                          <a:spcPts val="0"/>
                        </a:spcAft>
                        <a:buNone/>
                      </a:pPr>
                      <a:r>
                        <a:rPr lang="en" sz="1600" b="1">
                          <a:latin typeface="Roboto"/>
                          <a:ea typeface="Roboto"/>
                          <a:cs typeface="Roboto"/>
                          <a:sym typeface="Roboto"/>
                        </a:rPr>
                        <a:t>DELETE</a:t>
                      </a:r>
                      <a:endParaRPr sz="1600" b="1">
                        <a:latin typeface="Roboto"/>
                        <a:ea typeface="Roboto"/>
                        <a:cs typeface="Roboto"/>
                        <a:sym typeface="Roboto"/>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9CDCFE">
                        <a:alpha val="53070"/>
                      </a:srgbClr>
                    </a:solidFill>
                  </a:tcPr>
                </a:tc>
                <a:tc>
                  <a:txBody>
                    <a:bodyPr/>
                    <a:lstStyle/>
                    <a:p>
                      <a:pPr marL="0" lvl="0" indent="0" algn="l" rtl="0">
                        <a:spcBef>
                          <a:spcPts val="0"/>
                        </a:spcBef>
                        <a:spcAft>
                          <a:spcPts val="0"/>
                        </a:spcAft>
                        <a:buNone/>
                      </a:pPr>
                      <a:r>
                        <a:rPr lang="en" sz="1600">
                          <a:latin typeface="Roboto"/>
                          <a:ea typeface="Roboto"/>
                          <a:cs typeface="Roboto"/>
                          <a:sym typeface="Roboto"/>
                        </a:rPr>
                        <a:t>Deletes a specified resource. </a:t>
                      </a:r>
                      <a:endParaRPr sz="1600">
                        <a:latin typeface="Roboto"/>
                        <a:ea typeface="Roboto"/>
                        <a:cs typeface="Roboto"/>
                        <a:sym typeface="Roboto"/>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455950">
                <a:tc>
                  <a:txBody>
                    <a:bodyPr/>
                    <a:lstStyle/>
                    <a:p>
                      <a:pPr marL="0" lvl="0" indent="0" algn="r" rtl="0">
                        <a:spcBef>
                          <a:spcPts val="0"/>
                        </a:spcBef>
                        <a:spcAft>
                          <a:spcPts val="0"/>
                        </a:spcAft>
                        <a:buNone/>
                      </a:pPr>
                      <a:r>
                        <a:rPr lang="en" sz="1600" b="1">
                          <a:latin typeface="Roboto"/>
                          <a:ea typeface="Roboto"/>
                          <a:cs typeface="Roboto"/>
                          <a:sym typeface="Roboto"/>
                        </a:rPr>
                        <a:t>CONNECT</a:t>
                      </a:r>
                      <a:endParaRPr sz="1600" b="1">
                        <a:latin typeface="Roboto"/>
                        <a:ea typeface="Roboto"/>
                        <a:cs typeface="Roboto"/>
                        <a:sym typeface="Roboto"/>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9CDCFE">
                        <a:alpha val="53070"/>
                      </a:srgbClr>
                    </a:solidFill>
                  </a:tcPr>
                </a:tc>
                <a:tc>
                  <a:txBody>
                    <a:bodyPr/>
                    <a:lstStyle/>
                    <a:p>
                      <a:pPr marL="0" lvl="0" indent="0" algn="l" rtl="0">
                        <a:spcBef>
                          <a:spcPts val="0"/>
                        </a:spcBef>
                        <a:spcAft>
                          <a:spcPts val="0"/>
                        </a:spcAft>
                        <a:buNone/>
                      </a:pPr>
                      <a:r>
                        <a:rPr lang="en" sz="1600">
                          <a:latin typeface="Roboto"/>
                          <a:ea typeface="Roboto"/>
                          <a:cs typeface="Roboto"/>
                          <a:sym typeface="Roboto"/>
                        </a:rPr>
                        <a:t>Establishes a tunnel to the server.</a:t>
                      </a:r>
                      <a:endParaRPr sz="1600">
                        <a:latin typeface="Roboto"/>
                        <a:ea typeface="Roboto"/>
                        <a:cs typeface="Roboto"/>
                        <a:sym typeface="Roboto"/>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455950">
                <a:tc>
                  <a:txBody>
                    <a:bodyPr/>
                    <a:lstStyle/>
                    <a:p>
                      <a:pPr marL="0" lvl="0" indent="0" algn="r" rtl="0">
                        <a:spcBef>
                          <a:spcPts val="0"/>
                        </a:spcBef>
                        <a:spcAft>
                          <a:spcPts val="0"/>
                        </a:spcAft>
                        <a:buNone/>
                      </a:pPr>
                      <a:r>
                        <a:rPr lang="en" sz="1600" b="1">
                          <a:latin typeface="Roboto"/>
                          <a:ea typeface="Roboto"/>
                          <a:cs typeface="Roboto"/>
                          <a:sym typeface="Roboto"/>
                        </a:rPr>
                        <a:t>OPTIONS</a:t>
                      </a:r>
                      <a:endParaRPr sz="1600" b="1">
                        <a:latin typeface="Roboto"/>
                        <a:ea typeface="Roboto"/>
                        <a:cs typeface="Roboto"/>
                        <a:sym typeface="Roboto"/>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9CDCFE">
                        <a:alpha val="53070"/>
                      </a:srgbClr>
                    </a:solidFill>
                  </a:tcPr>
                </a:tc>
                <a:tc>
                  <a:txBody>
                    <a:bodyPr/>
                    <a:lstStyle/>
                    <a:p>
                      <a:pPr marL="0" lvl="0" indent="0" algn="l" rtl="0">
                        <a:spcBef>
                          <a:spcPts val="0"/>
                        </a:spcBef>
                        <a:spcAft>
                          <a:spcPts val="0"/>
                        </a:spcAft>
                        <a:buNone/>
                      </a:pPr>
                      <a:r>
                        <a:rPr lang="en" sz="1600">
                          <a:latin typeface="Roboto"/>
                          <a:ea typeface="Roboto"/>
                          <a:cs typeface="Roboto"/>
                          <a:sym typeface="Roboto"/>
                        </a:rPr>
                        <a:t>Lists the communication options for target resource.</a:t>
                      </a:r>
                      <a:endParaRPr sz="1600">
                        <a:latin typeface="Roboto"/>
                        <a:ea typeface="Roboto"/>
                        <a:cs typeface="Roboto"/>
                        <a:sym typeface="Roboto"/>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113"/>
        <p:cNvGrpSpPr/>
        <p:nvPr/>
      </p:nvGrpSpPr>
      <p:grpSpPr>
        <a:xfrm>
          <a:off x="0" y="0"/>
          <a:ext cx="0" cy="0"/>
          <a:chOff x="0" y="0"/>
          <a:chExt cx="0" cy="0"/>
        </a:xfrm>
      </p:grpSpPr>
      <p:sp>
        <p:nvSpPr>
          <p:cNvPr id="2114" name="Google Shape;2114;p1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Validation Bypass</a:t>
            </a:r>
            <a:endParaRPr/>
          </a:p>
        </p:txBody>
      </p:sp>
      <p:sp>
        <p:nvSpPr>
          <p:cNvPr id="2115" name="Google Shape;2115;p11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1200"/>
              </a:spcAft>
              <a:buNone/>
            </a:pPr>
            <a:r>
              <a:rPr lang="en" sz="1600"/>
              <a:t>Some common access control vulnerabilities include bypassing access control checks by:</a:t>
            </a:r>
            <a:endParaRPr sz="2200"/>
          </a:p>
        </p:txBody>
      </p:sp>
      <p:cxnSp>
        <p:nvCxnSpPr>
          <p:cNvPr id="2116" name="Google Shape;2116;p11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17" name="Google Shape;2117;p11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18" name="Google Shape;2118;p114"/>
          <p:cNvPicPr preferRelativeResize="0"/>
          <p:nvPr/>
        </p:nvPicPr>
        <p:blipFill rotWithShape="1">
          <a:blip r:embed="rId3">
            <a:alphaModFix/>
          </a:blip>
          <a:srcRect t="1830" b="1830"/>
          <a:stretch/>
        </p:blipFill>
        <p:spPr>
          <a:xfrm>
            <a:off x="432306" y="3916573"/>
            <a:ext cx="785567" cy="606900"/>
          </a:xfrm>
          <a:prstGeom prst="rect">
            <a:avLst/>
          </a:prstGeom>
          <a:noFill/>
          <a:ln>
            <a:noFill/>
          </a:ln>
        </p:spPr>
      </p:pic>
      <p:sp>
        <p:nvSpPr>
          <p:cNvPr id="2119" name="Google Shape;2119;p11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9</a:t>
            </a:fld>
            <a:endParaRPr sz="600"/>
          </a:p>
        </p:txBody>
      </p:sp>
      <p:sp>
        <p:nvSpPr>
          <p:cNvPr id="2120" name="Google Shape;2120;p114"/>
          <p:cNvSpPr txBox="1">
            <a:spLocks noGrp="1"/>
          </p:cNvSpPr>
          <p:nvPr>
            <p:ph type="subTitle" idx="1"/>
          </p:nvPr>
        </p:nvSpPr>
        <p:spPr>
          <a:xfrm>
            <a:off x="1435500" y="3918975"/>
            <a:ext cx="7772400" cy="60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Roboto"/>
                <a:ea typeface="Roboto"/>
                <a:cs typeface="Roboto"/>
                <a:sym typeface="Roboto"/>
              </a:rPr>
              <a:t>Manipulating hidden form fields or cookies.</a:t>
            </a:r>
            <a:endParaRPr sz="1800">
              <a:latin typeface="Roboto"/>
              <a:ea typeface="Roboto"/>
              <a:cs typeface="Roboto"/>
              <a:sym typeface="Roboto"/>
            </a:endParaRPr>
          </a:p>
        </p:txBody>
      </p:sp>
      <p:sp>
        <p:nvSpPr>
          <p:cNvPr id="2121" name="Google Shape;2121;p11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1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1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24" name="Google Shape;2124;p114"/>
          <p:cNvPicPr preferRelativeResize="0"/>
          <p:nvPr/>
        </p:nvPicPr>
        <p:blipFill rotWithShape="1">
          <a:blip r:embed="rId3">
            <a:alphaModFix/>
          </a:blip>
          <a:srcRect t="1830" b="1830"/>
          <a:stretch/>
        </p:blipFill>
        <p:spPr>
          <a:xfrm>
            <a:off x="429768" y="1402811"/>
            <a:ext cx="785567" cy="606900"/>
          </a:xfrm>
          <a:prstGeom prst="rect">
            <a:avLst/>
          </a:prstGeom>
          <a:noFill/>
          <a:ln>
            <a:noFill/>
          </a:ln>
        </p:spPr>
      </p:pic>
      <p:pic>
        <p:nvPicPr>
          <p:cNvPr id="2125" name="Google Shape;2125;p114"/>
          <p:cNvPicPr preferRelativeResize="0"/>
          <p:nvPr/>
        </p:nvPicPr>
        <p:blipFill rotWithShape="1">
          <a:blip r:embed="rId3">
            <a:alphaModFix/>
          </a:blip>
          <a:srcRect t="1830" b="1830"/>
          <a:stretch/>
        </p:blipFill>
        <p:spPr>
          <a:xfrm>
            <a:off x="429768" y="2227098"/>
            <a:ext cx="785566" cy="606900"/>
          </a:xfrm>
          <a:prstGeom prst="rect">
            <a:avLst/>
          </a:prstGeom>
          <a:noFill/>
          <a:ln>
            <a:noFill/>
          </a:ln>
        </p:spPr>
      </p:pic>
      <p:pic>
        <p:nvPicPr>
          <p:cNvPr id="2126" name="Google Shape;2126;p114"/>
          <p:cNvPicPr preferRelativeResize="0"/>
          <p:nvPr/>
        </p:nvPicPr>
        <p:blipFill rotWithShape="1">
          <a:blip r:embed="rId3">
            <a:alphaModFix/>
          </a:blip>
          <a:srcRect t="1830" b="1830"/>
          <a:stretch/>
        </p:blipFill>
        <p:spPr>
          <a:xfrm>
            <a:off x="429768" y="3056198"/>
            <a:ext cx="785566" cy="606900"/>
          </a:xfrm>
          <a:prstGeom prst="rect">
            <a:avLst/>
          </a:prstGeom>
          <a:noFill/>
          <a:ln>
            <a:noFill/>
          </a:ln>
        </p:spPr>
      </p:pic>
      <p:sp>
        <p:nvSpPr>
          <p:cNvPr id="2127" name="Google Shape;2127;p114"/>
          <p:cNvSpPr txBox="1">
            <a:spLocks noGrp="1"/>
          </p:cNvSpPr>
          <p:nvPr>
            <p:ph type="subTitle" idx="2"/>
          </p:nvPr>
        </p:nvSpPr>
        <p:spPr>
          <a:xfrm>
            <a:off x="1460100" y="1440775"/>
            <a:ext cx="7772400" cy="60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200"/>
              </a:spcAft>
              <a:buNone/>
            </a:pPr>
            <a:r>
              <a:rPr lang="en" sz="1800">
                <a:latin typeface="Roboto"/>
                <a:ea typeface="Roboto"/>
                <a:cs typeface="Roboto"/>
                <a:sym typeface="Roboto"/>
              </a:rPr>
              <a:t>Manipulating the URL.</a:t>
            </a:r>
            <a:endParaRPr sz="1800">
              <a:latin typeface="Roboto"/>
              <a:ea typeface="Roboto"/>
              <a:cs typeface="Roboto"/>
              <a:sym typeface="Roboto"/>
            </a:endParaRPr>
          </a:p>
        </p:txBody>
      </p:sp>
      <p:sp>
        <p:nvSpPr>
          <p:cNvPr id="2128" name="Google Shape;2128;p114"/>
          <p:cNvSpPr txBox="1">
            <a:spLocks noGrp="1"/>
          </p:cNvSpPr>
          <p:nvPr>
            <p:ph type="subTitle" idx="3"/>
          </p:nvPr>
        </p:nvSpPr>
        <p:spPr>
          <a:xfrm>
            <a:off x="1435575" y="2233550"/>
            <a:ext cx="7772400" cy="60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Roboto"/>
                <a:ea typeface="Roboto"/>
                <a:cs typeface="Roboto"/>
                <a:sym typeface="Roboto"/>
              </a:rPr>
              <a:t>Modifying the HTML code on a webpage.</a:t>
            </a:r>
            <a:endParaRPr sz="1800">
              <a:latin typeface="Roboto"/>
              <a:ea typeface="Roboto"/>
              <a:cs typeface="Roboto"/>
              <a:sym typeface="Roboto"/>
            </a:endParaRPr>
          </a:p>
        </p:txBody>
      </p:sp>
      <p:sp>
        <p:nvSpPr>
          <p:cNvPr id="2129" name="Google Shape;2129;p114"/>
          <p:cNvSpPr txBox="1">
            <a:spLocks noGrp="1"/>
          </p:cNvSpPr>
          <p:nvPr>
            <p:ph type="subTitle" idx="4"/>
          </p:nvPr>
        </p:nvSpPr>
        <p:spPr>
          <a:xfrm>
            <a:off x="1447800" y="3076275"/>
            <a:ext cx="7772400" cy="60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Roboto"/>
                <a:ea typeface="Roboto"/>
                <a:cs typeface="Roboto"/>
                <a:sym typeface="Roboto"/>
              </a:rPr>
              <a:t>Using a custom API attack tool.</a:t>
            </a:r>
            <a:endParaRPr sz="18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1954</Words>
  <Application>Microsoft Office PowerPoint</Application>
  <PresentationFormat>On-screen Show (16:9)</PresentationFormat>
  <Paragraphs>222</Paragraphs>
  <Slides>46</Slides>
  <Notes>46</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46</vt:i4>
      </vt:variant>
    </vt:vector>
  </HeadingPairs>
  <TitlesOfParts>
    <vt:vector size="57" baseType="lpstr">
      <vt:lpstr>Roboto Medium</vt:lpstr>
      <vt:lpstr>Inconsolata</vt:lpstr>
      <vt:lpstr>Roboto Thin</vt:lpstr>
      <vt:lpstr>Comfortaa</vt:lpstr>
      <vt:lpstr>Arial</vt:lpstr>
      <vt:lpstr>EB Garamond</vt:lpstr>
      <vt:lpstr>Roboto</vt:lpstr>
      <vt:lpstr>Roboto Light</vt:lpstr>
      <vt:lpstr>Merriweather</vt:lpstr>
      <vt:lpstr>Simple Light</vt:lpstr>
      <vt:lpstr>Simple Light</vt:lpstr>
      <vt:lpstr>Web Vulnerabilities and Hardening Day 3 </vt:lpstr>
      <vt:lpstr>Class Objectives</vt:lpstr>
      <vt:lpstr>Offense Informs Defense </vt:lpstr>
      <vt:lpstr>Validation Bypass</vt:lpstr>
      <vt:lpstr>Restrictions on what authenticated users are allowed to do are often not properly enforced. Attackers  can exploit these flaws to access unauthorized functionality and/or data, such as access other  users’ accounts, view sensitive files, modify  other users’ data, change access rights, etc. —OWASP Top 10</vt:lpstr>
      <vt:lpstr>Validation Bypass</vt:lpstr>
      <vt:lpstr>Validation Bypass </vt:lpstr>
      <vt:lpstr>Validation Bypass</vt:lpstr>
      <vt:lpstr>Validation Bypass</vt:lpstr>
      <vt:lpstr>Validation Bypass</vt:lpstr>
      <vt:lpstr>Validation Bypass </vt:lpstr>
      <vt:lpstr>Validation Bypass  </vt:lpstr>
      <vt:lpstr>Now we’ll demonstrate how to exploit access control vulnerabilities  on client-side JavaScript. </vt:lpstr>
      <vt:lpstr>Client-Side JavaScript Validation Bypass   </vt:lpstr>
      <vt:lpstr>Mitigation Strategies: Validation Bypass </vt:lpstr>
      <vt:lpstr>Mitigation Strategies: Validation Bypass</vt:lpstr>
      <vt:lpstr>15 Minutes</vt:lpstr>
      <vt:lpstr>PowerPoint Presentation</vt:lpstr>
      <vt:lpstr>Broken Authentication and  Session Management </vt:lpstr>
      <vt:lpstr>Application functions related to authentication and session management are often implemented incorrectly, allowing attackers to compromise passwords, keys, or session tokens, or to exploit  other implementation flaws to assume other users’ identities temporarily or permanently. —OWASP Top 10</vt:lpstr>
      <vt:lpstr>Broken Authentication</vt:lpstr>
      <vt:lpstr>Broken Authentication </vt:lpstr>
      <vt:lpstr>Broken Authentication Mitigation Strategies</vt:lpstr>
      <vt:lpstr>Broken Authentication Demo</vt:lpstr>
      <vt:lpstr>Broken Authentication Demo</vt:lpstr>
      <vt:lpstr>Broken Authentication </vt:lpstr>
      <vt:lpstr>Broken Authentication Mitigation Strategies</vt:lpstr>
      <vt:lpstr>Broken Authentication Mitigation Strategies</vt:lpstr>
      <vt:lpstr>20 Minutes</vt:lpstr>
      <vt:lpstr>PowerPoint Presentation</vt:lpstr>
      <vt:lpstr>PowerPoint Presentation</vt:lpstr>
      <vt:lpstr>Encoded Cookies</vt:lpstr>
      <vt:lpstr>Cookies are typically sent using a  type of encoding called base64.  </vt:lpstr>
      <vt:lpstr>Encoded Cookies </vt:lpstr>
      <vt:lpstr>Cookie Encoding</vt:lpstr>
      <vt:lpstr>We can decode this cookie using  an online tool called CyberChef.  </vt:lpstr>
      <vt:lpstr>CyberChef</vt:lpstr>
      <vt:lpstr>Code Quality </vt:lpstr>
      <vt:lpstr>Code Quality  </vt:lpstr>
      <vt:lpstr>Code Quality Demo</vt:lpstr>
      <vt:lpstr>Code Quality</vt:lpstr>
      <vt:lpstr>Basic Authentication</vt:lpstr>
      <vt:lpstr>Basic Authentication </vt:lpstr>
      <vt:lpstr>Code Quality Demo</vt:lpstr>
      <vt:lpstr>Basic Authentication</vt:lpstr>
      <vt:lpstr>Until End of Class (submit with the Unit 15 homework)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Vulnerabilities and Hardening Day 3 </dc:title>
  <cp:lastModifiedBy>Dan Schmidt</cp:lastModifiedBy>
  <cp:revision>1</cp:revision>
  <dcterms:modified xsi:type="dcterms:W3CDTF">2021-04-03T13:57:31Z</dcterms:modified>
</cp:coreProperties>
</file>